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2" r:id="rId1"/>
  </p:sldMasterIdLst>
  <p:sldIdLst>
    <p:sldId id="256" r:id="rId2"/>
    <p:sldId id="257" r:id="rId3"/>
    <p:sldId id="261" r:id="rId4"/>
    <p:sldId id="262" r:id="rId5"/>
    <p:sldId id="263" r:id="rId6"/>
    <p:sldId id="289" r:id="rId7"/>
    <p:sldId id="279" r:id="rId8"/>
    <p:sldId id="265" r:id="rId9"/>
    <p:sldId id="286" r:id="rId10"/>
    <p:sldId id="267" r:id="rId11"/>
    <p:sldId id="288" r:id="rId12"/>
    <p:sldId id="266" r:id="rId13"/>
    <p:sldId id="280" r:id="rId14"/>
    <p:sldId id="284" r:id="rId15"/>
    <p:sldId id="283" r:id="rId16"/>
    <p:sldId id="285" r:id="rId17"/>
    <p:sldId id="268" r:id="rId18"/>
    <p:sldId id="281" r:id="rId19"/>
    <p:sldId id="270" r:id="rId20"/>
    <p:sldId id="273" r:id="rId21"/>
  </p:sldIdLst>
  <p:sldSz cx="18288000" cy="10287000"/>
  <p:notesSz cx="6858000" cy="9144000"/>
  <p:embeddedFontLst>
    <p:embeddedFont>
      <p:font typeface="Alata" panose="020B0604020202020204" charset="0"/>
      <p:regular r:id="rId22"/>
    </p:embeddedFont>
    <p:embeddedFont>
      <p:font typeface="Halley" panose="020B0604020202020204" charset="0"/>
      <p:regular r:id="rId23"/>
    </p:embeddedFont>
    <p:embeddedFont>
      <p:font typeface="ดองเต่า" panose="020B0604020202020204" charset="-34"/>
      <p:regular r:id="rId24"/>
    </p:embeddedFont>
    <p:embeddedFont>
      <p:font typeface="ดองเต่า Bold" panose="020B0604020202020204" charset="-3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5AF31-DA3A-4B7F-8F2A-2D8B23803A50}" type="doc">
      <dgm:prSet loTypeId="urn:microsoft.com/office/officeart/2005/8/layout/vList3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F54C78CB-40D3-454C-A5F1-CB90BCF4AC44}">
      <dgm:prSet phldrT="[Text]"/>
      <dgm:spPr/>
      <dgm:t>
        <a:bodyPr/>
        <a:lstStyle/>
        <a:p>
          <a:r>
            <a:rPr lang="en-IN" dirty="0"/>
            <a:t>Time Series Analysis</a:t>
          </a:r>
        </a:p>
      </dgm:t>
    </dgm:pt>
    <dgm:pt modelId="{9A13C79B-DDE0-4637-A832-EA5703E5AAB2}" type="parTrans" cxnId="{E00911F3-D1DA-458E-8CD0-470038E10574}">
      <dgm:prSet/>
      <dgm:spPr/>
      <dgm:t>
        <a:bodyPr/>
        <a:lstStyle/>
        <a:p>
          <a:endParaRPr lang="en-IN"/>
        </a:p>
      </dgm:t>
    </dgm:pt>
    <dgm:pt modelId="{81ADF58C-FCBD-4A53-B792-27DB96EA94AE}" type="sibTrans" cxnId="{E00911F3-D1DA-458E-8CD0-470038E10574}">
      <dgm:prSet/>
      <dgm:spPr/>
      <dgm:t>
        <a:bodyPr/>
        <a:lstStyle/>
        <a:p>
          <a:endParaRPr lang="en-IN"/>
        </a:p>
      </dgm:t>
    </dgm:pt>
    <dgm:pt modelId="{52D908D0-9F3B-4B78-9D5B-63A4818F59E3}">
      <dgm:prSet phldrT="[Text]"/>
      <dgm:spPr/>
      <dgm:t>
        <a:bodyPr/>
        <a:lstStyle/>
        <a:p>
          <a:r>
            <a:rPr lang="en-IN" dirty="0"/>
            <a:t>Deep Learning Techniques</a:t>
          </a:r>
        </a:p>
      </dgm:t>
    </dgm:pt>
    <dgm:pt modelId="{FB2212E8-0C69-4271-ADE0-982CAED70219}" type="parTrans" cxnId="{3881C358-48A9-4736-AEE6-9D7AFC35A8A2}">
      <dgm:prSet/>
      <dgm:spPr/>
      <dgm:t>
        <a:bodyPr/>
        <a:lstStyle/>
        <a:p>
          <a:endParaRPr lang="en-IN"/>
        </a:p>
      </dgm:t>
    </dgm:pt>
    <dgm:pt modelId="{5A5DC496-7907-4B12-B0BE-5DDB73C7CAC0}" type="sibTrans" cxnId="{3881C358-48A9-4736-AEE6-9D7AFC35A8A2}">
      <dgm:prSet/>
      <dgm:spPr/>
      <dgm:t>
        <a:bodyPr/>
        <a:lstStyle/>
        <a:p>
          <a:endParaRPr lang="en-IN"/>
        </a:p>
      </dgm:t>
    </dgm:pt>
    <dgm:pt modelId="{7AF1DBA8-4570-46DC-820A-2FB71FBE636C}">
      <dgm:prSet phldrT="[Text]"/>
      <dgm:spPr/>
      <dgm:t>
        <a:bodyPr/>
        <a:lstStyle/>
        <a:p>
          <a:r>
            <a:rPr lang="en-IN" dirty="0"/>
            <a:t>Integration with IoT Devices</a:t>
          </a:r>
        </a:p>
      </dgm:t>
    </dgm:pt>
    <dgm:pt modelId="{30C52CD6-A675-4EC8-A947-916C2B2A790F}" type="parTrans" cxnId="{362F5848-AB8A-45E0-BC3C-AA619FE81217}">
      <dgm:prSet/>
      <dgm:spPr/>
      <dgm:t>
        <a:bodyPr/>
        <a:lstStyle/>
        <a:p>
          <a:endParaRPr lang="en-IN"/>
        </a:p>
      </dgm:t>
    </dgm:pt>
    <dgm:pt modelId="{F35E5A42-C71D-444B-8501-35221617B649}" type="sibTrans" cxnId="{362F5848-AB8A-45E0-BC3C-AA619FE81217}">
      <dgm:prSet/>
      <dgm:spPr/>
      <dgm:t>
        <a:bodyPr/>
        <a:lstStyle/>
        <a:p>
          <a:endParaRPr lang="en-IN"/>
        </a:p>
      </dgm:t>
    </dgm:pt>
    <dgm:pt modelId="{8A9340A9-9E68-40AF-AB9D-ADBD28868C42}" type="pres">
      <dgm:prSet presAssocID="{FAE5AF31-DA3A-4B7F-8F2A-2D8B23803A50}" presName="linearFlow" presStyleCnt="0">
        <dgm:presLayoutVars>
          <dgm:dir/>
          <dgm:resizeHandles val="exact"/>
        </dgm:presLayoutVars>
      </dgm:prSet>
      <dgm:spPr/>
    </dgm:pt>
    <dgm:pt modelId="{3D04DBCB-76A0-4F06-906D-7BC6DDD5C98F}" type="pres">
      <dgm:prSet presAssocID="{F54C78CB-40D3-454C-A5F1-CB90BCF4AC44}" presName="composite" presStyleCnt="0"/>
      <dgm:spPr/>
    </dgm:pt>
    <dgm:pt modelId="{534E7A08-F76A-4FA0-BF30-B350E27A56D6}" type="pres">
      <dgm:prSet presAssocID="{F54C78CB-40D3-454C-A5F1-CB90BCF4AC44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47000" r="-47000"/>
          </a:stretch>
        </a:blipFill>
      </dgm:spPr>
    </dgm:pt>
    <dgm:pt modelId="{4B70E765-168C-4B14-83DC-500576F22B5D}" type="pres">
      <dgm:prSet presAssocID="{F54C78CB-40D3-454C-A5F1-CB90BCF4AC44}" presName="txShp" presStyleLbl="node1" presStyleIdx="0" presStyleCnt="3">
        <dgm:presLayoutVars>
          <dgm:bulletEnabled val="1"/>
        </dgm:presLayoutVars>
      </dgm:prSet>
      <dgm:spPr/>
    </dgm:pt>
    <dgm:pt modelId="{E3E6875D-4321-4DFA-82A3-8A595F1D0D7F}" type="pres">
      <dgm:prSet presAssocID="{81ADF58C-FCBD-4A53-B792-27DB96EA94AE}" presName="spacing" presStyleCnt="0"/>
      <dgm:spPr/>
    </dgm:pt>
    <dgm:pt modelId="{038D9504-FB27-4FA2-90D2-282687E4875D}" type="pres">
      <dgm:prSet presAssocID="{52D908D0-9F3B-4B78-9D5B-63A4818F59E3}" presName="composite" presStyleCnt="0"/>
      <dgm:spPr/>
    </dgm:pt>
    <dgm:pt modelId="{C968DAFE-8425-4F55-9FEE-94789964F103}" type="pres">
      <dgm:prSet presAssocID="{52D908D0-9F3B-4B78-9D5B-63A4818F59E3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D875AFEF-E054-4C10-9230-05497BAC112B}" type="pres">
      <dgm:prSet presAssocID="{52D908D0-9F3B-4B78-9D5B-63A4818F59E3}" presName="txShp" presStyleLbl="node1" presStyleIdx="1" presStyleCnt="3">
        <dgm:presLayoutVars>
          <dgm:bulletEnabled val="1"/>
        </dgm:presLayoutVars>
      </dgm:prSet>
      <dgm:spPr/>
    </dgm:pt>
    <dgm:pt modelId="{C91FB871-C3C9-4B90-9BFD-02286D2708A7}" type="pres">
      <dgm:prSet presAssocID="{5A5DC496-7907-4B12-B0BE-5DDB73C7CAC0}" presName="spacing" presStyleCnt="0"/>
      <dgm:spPr/>
    </dgm:pt>
    <dgm:pt modelId="{54E18CE7-0AA3-4737-BB97-1AF830882DDD}" type="pres">
      <dgm:prSet presAssocID="{7AF1DBA8-4570-46DC-820A-2FB71FBE636C}" presName="composite" presStyleCnt="0"/>
      <dgm:spPr/>
    </dgm:pt>
    <dgm:pt modelId="{3A2039CB-B34F-412E-BACE-96F0E2725C3A}" type="pres">
      <dgm:prSet presAssocID="{7AF1DBA8-4570-46DC-820A-2FB71FBE636C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70BDE815-8078-4673-A789-D8E96BF9B0BB}" type="pres">
      <dgm:prSet presAssocID="{7AF1DBA8-4570-46DC-820A-2FB71FBE636C}" presName="txShp" presStyleLbl="node1" presStyleIdx="2" presStyleCnt="3">
        <dgm:presLayoutVars>
          <dgm:bulletEnabled val="1"/>
        </dgm:presLayoutVars>
      </dgm:prSet>
      <dgm:spPr/>
    </dgm:pt>
  </dgm:ptLst>
  <dgm:cxnLst>
    <dgm:cxn modelId="{6A8B2B07-4BD3-4C05-A44D-33744B9812DC}" type="presOf" srcId="{52D908D0-9F3B-4B78-9D5B-63A4818F59E3}" destId="{D875AFEF-E054-4C10-9230-05497BAC112B}" srcOrd="0" destOrd="0" presId="urn:microsoft.com/office/officeart/2005/8/layout/vList3"/>
    <dgm:cxn modelId="{65340C24-1236-4E76-8790-4E93FBB83A6F}" type="presOf" srcId="{FAE5AF31-DA3A-4B7F-8F2A-2D8B23803A50}" destId="{8A9340A9-9E68-40AF-AB9D-ADBD28868C42}" srcOrd="0" destOrd="0" presId="urn:microsoft.com/office/officeart/2005/8/layout/vList3"/>
    <dgm:cxn modelId="{362F5848-AB8A-45E0-BC3C-AA619FE81217}" srcId="{FAE5AF31-DA3A-4B7F-8F2A-2D8B23803A50}" destId="{7AF1DBA8-4570-46DC-820A-2FB71FBE636C}" srcOrd="2" destOrd="0" parTransId="{30C52CD6-A675-4EC8-A947-916C2B2A790F}" sibTransId="{F35E5A42-C71D-444B-8501-35221617B649}"/>
    <dgm:cxn modelId="{4190984F-A12C-4F78-8629-AB906E97365D}" type="presOf" srcId="{F54C78CB-40D3-454C-A5F1-CB90BCF4AC44}" destId="{4B70E765-168C-4B14-83DC-500576F22B5D}" srcOrd="0" destOrd="0" presId="urn:microsoft.com/office/officeart/2005/8/layout/vList3"/>
    <dgm:cxn modelId="{3881C358-48A9-4736-AEE6-9D7AFC35A8A2}" srcId="{FAE5AF31-DA3A-4B7F-8F2A-2D8B23803A50}" destId="{52D908D0-9F3B-4B78-9D5B-63A4818F59E3}" srcOrd="1" destOrd="0" parTransId="{FB2212E8-0C69-4271-ADE0-982CAED70219}" sibTransId="{5A5DC496-7907-4B12-B0BE-5DDB73C7CAC0}"/>
    <dgm:cxn modelId="{E8EA3E86-2D8A-4970-B3B8-E1C60E304031}" type="presOf" srcId="{7AF1DBA8-4570-46DC-820A-2FB71FBE636C}" destId="{70BDE815-8078-4673-A789-D8E96BF9B0BB}" srcOrd="0" destOrd="0" presId="urn:microsoft.com/office/officeart/2005/8/layout/vList3"/>
    <dgm:cxn modelId="{E00911F3-D1DA-458E-8CD0-470038E10574}" srcId="{FAE5AF31-DA3A-4B7F-8F2A-2D8B23803A50}" destId="{F54C78CB-40D3-454C-A5F1-CB90BCF4AC44}" srcOrd="0" destOrd="0" parTransId="{9A13C79B-DDE0-4637-A832-EA5703E5AAB2}" sibTransId="{81ADF58C-FCBD-4A53-B792-27DB96EA94AE}"/>
    <dgm:cxn modelId="{441636C2-D55A-4763-AED1-8E6B785381F1}" type="presParOf" srcId="{8A9340A9-9E68-40AF-AB9D-ADBD28868C42}" destId="{3D04DBCB-76A0-4F06-906D-7BC6DDD5C98F}" srcOrd="0" destOrd="0" presId="urn:microsoft.com/office/officeart/2005/8/layout/vList3"/>
    <dgm:cxn modelId="{5B73236A-12A7-4381-893A-FC43D95BC92C}" type="presParOf" srcId="{3D04DBCB-76A0-4F06-906D-7BC6DDD5C98F}" destId="{534E7A08-F76A-4FA0-BF30-B350E27A56D6}" srcOrd="0" destOrd="0" presId="urn:microsoft.com/office/officeart/2005/8/layout/vList3"/>
    <dgm:cxn modelId="{5A0D0401-CC86-4A33-9521-E4B6E8404A57}" type="presParOf" srcId="{3D04DBCB-76A0-4F06-906D-7BC6DDD5C98F}" destId="{4B70E765-168C-4B14-83DC-500576F22B5D}" srcOrd="1" destOrd="0" presId="urn:microsoft.com/office/officeart/2005/8/layout/vList3"/>
    <dgm:cxn modelId="{788A8D83-C134-4B09-853C-12BDC52901CA}" type="presParOf" srcId="{8A9340A9-9E68-40AF-AB9D-ADBD28868C42}" destId="{E3E6875D-4321-4DFA-82A3-8A595F1D0D7F}" srcOrd="1" destOrd="0" presId="urn:microsoft.com/office/officeart/2005/8/layout/vList3"/>
    <dgm:cxn modelId="{EA06DD5C-058F-4640-A7D9-49A369131E74}" type="presParOf" srcId="{8A9340A9-9E68-40AF-AB9D-ADBD28868C42}" destId="{038D9504-FB27-4FA2-90D2-282687E4875D}" srcOrd="2" destOrd="0" presId="urn:microsoft.com/office/officeart/2005/8/layout/vList3"/>
    <dgm:cxn modelId="{F9C98782-F177-4AC3-9D0B-BD4687D8C494}" type="presParOf" srcId="{038D9504-FB27-4FA2-90D2-282687E4875D}" destId="{C968DAFE-8425-4F55-9FEE-94789964F103}" srcOrd="0" destOrd="0" presId="urn:microsoft.com/office/officeart/2005/8/layout/vList3"/>
    <dgm:cxn modelId="{D6171060-B112-4022-98E2-76A009FA4BA5}" type="presParOf" srcId="{038D9504-FB27-4FA2-90D2-282687E4875D}" destId="{D875AFEF-E054-4C10-9230-05497BAC112B}" srcOrd="1" destOrd="0" presId="urn:microsoft.com/office/officeart/2005/8/layout/vList3"/>
    <dgm:cxn modelId="{3D3E73E7-6E1B-4B58-A358-D2CCB22D6455}" type="presParOf" srcId="{8A9340A9-9E68-40AF-AB9D-ADBD28868C42}" destId="{C91FB871-C3C9-4B90-9BFD-02286D2708A7}" srcOrd="3" destOrd="0" presId="urn:microsoft.com/office/officeart/2005/8/layout/vList3"/>
    <dgm:cxn modelId="{EC8B0EEA-9827-44EA-A6CD-8238C48C18F3}" type="presParOf" srcId="{8A9340A9-9E68-40AF-AB9D-ADBD28868C42}" destId="{54E18CE7-0AA3-4737-BB97-1AF830882DDD}" srcOrd="4" destOrd="0" presId="urn:microsoft.com/office/officeart/2005/8/layout/vList3"/>
    <dgm:cxn modelId="{2AC5FFF5-C007-4152-96EB-6176BCBFA059}" type="presParOf" srcId="{54E18CE7-0AA3-4737-BB97-1AF830882DDD}" destId="{3A2039CB-B34F-412E-BACE-96F0E2725C3A}" srcOrd="0" destOrd="0" presId="urn:microsoft.com/office/officeart/2005/8/layout/vList3"/>
    <dgm:cxn modelId="{8B721135-3246-4071-9B42-178DE01637E5}" type="presParOf" srcId="{54E18CE7-0AA3-4737-BB97-1AF830882DDD}" destId="{70BDE815-8078-4673-A789-D8E96BF9B0B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0E765-168C-4B14-83DC-500576F22B5D}">
      <dsp:nvSpPr>
        <dsp:cNvPr id="0" name=""/>
        <dsp:cNvSpPr/>
      </dsp:nvSpPr>
      <dsp:spPr>
        <a:xfrm rot="10800000">
          <a:off x="2502874" y="818"/>
          <a:ext cx="7782232" cy="217075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7242" tIns="232410" rIns="433832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100" kern="1200" dirty="0"/>
            <a:t>Time Series Analysis</a:t>
          </a:r>
        </a:p>
      </dsp:txBody>
      <dsp:txXfrm rot="10800000">
        <a:off x="3045562" y="818"/>
        <a:ext cx="7239544" cy="2170753"/>
      </dsp:txXfrm>
    </dsp:sp>
    <dsp:sp modelId="{534E7A08-F76A-4FA0-BF30-B350E27A56D6}">
      <dsp:nvSpPr>
        <dsp:cNvPr id="0" name=""/>
        <dsp:cNvSpPr/>
      </dsp:nvSpPr>
      <dsp:spPr>
        <a:xfrm>
          <a:off x="1417498" y="818"/>
          <a:ext cx="2170753" cy="217075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47000" r="-47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875AFEF-E054-4C10-9230-05497BAC112B}">
      <dsp:nvSpPr>
        <dsp:cNvPr id="0" name=""/>
        <dsp:cNvSpPr/>
      </dsp:nvSpPr>
      <dsp:spPr>
        <a:xfrm rot="10800000">
          <a:off x="2502874" y="2819557"/>
          <a:ext cx="7782232" cy="2170753"/>
        </a:xfrm>
        <a:prstGeom prst="homePlat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7242" tIns="232410" rIns="433832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100" kern="1200" dirty="0"/>
            <a:t>Deep Learning Techniques</a:t>
          </a:r>
        </a:p>
      </dsp:txBody>
      <dsp:txXfrm rot="10800000">
        <a:off x="3045562" y="2819557"/>
        <a:ext cx="7239544" cy="2170753"/>
      </dsp:txXfrm>
    </dsp:sp>
    <dsp:sp modelId="{C968DAFE-8425-4F55-9FEE-94789964F103}">
      <dsp:nvSpPr>
        <dsp:cNvPr id="0" name=""/>
        <dsp:cNvSpPr/>
      </dsp:nvSpPr>
      <dsp:spPr>
        <a:xfrm>
          <a:off x="1417498" y="2819557"/>
          <a:ext cx="2170753" cy="217075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0BDE815-8078-4673-A789-D8E96BF9B0BB}">
      <dsp:nvSpPr>
        <dsp:cNvPr id="0" name=""/>
        <dsp:cNvSpPr/>
      </dsp:nvSpPr>
      <dsp:spPr>
        <a:xfrm rot="10800000">
          <a:off x="2502874" y="5638296"/>
          <a:ext cx="7782232" cy="2170753"/>
        </a:xfrm>
        <a:prstGeom prst="homePlat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7242" tIns="232410" rIns="433832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100" kern="1200" dirty="0"/>
            <a:t>Integration with IoT Devices</a:t>
          </a:r>
        </a:p>
      </dsp:txBody>
      <dsp:txXfrm rot="10800000">
        <a:off x="3045562" y="5638296"/>
        <a:ext cx="7239544" cy="2170753"/>
      </dsp:txXfrm>
    </dsp:sp>
    <dsp:sp modelId="{3A2039CB-B34F-412E-BACE-96F0E2725C3A}">
      <dsp:nvSpPr>
        <dsp:cNvPr id="0" name=""/>
        <dsp:cNvSpPr/>
      </dsp:nvSpPr>
      <dsp:spPr>
        <a:xfrm>
          <a:off x="1417498" y="5638296"/>
          <a:ext cx="2170753" cy="217075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85D5-7E01-60B1-889B-6A75F942B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98C72-E908-8F7D-E761-668EBFE34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9B09-3C09-7F8B-8786-40DC01B8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61D5-B474-68E8-D7AA-F0265D06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6A6B-24E5-776D-9EE0-F6DFD28C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6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EEC3-AC55-290E-AAFA-371EB724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89FA3-9EA7-71FC-0296-4C30201CD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00066-818E-6522-8AD7-9832BDA0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244D-D4D4-9BD9-D2F5-F35C5928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F1207-4F27-0A43-1C12-17EF8B88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65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D2E6F-71CF-EF16-9E16-C306A3DEF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B0D90-6F2F-340C-C29B-AB8C511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3982-75E3-3442-034C-9D7B60BF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3DA7-E86E-FAA9-05DE-E6558949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6BF9F-B4A3-9C40-0ADE-B56A7F54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11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D50-2943-DF11-69F2-60B9C4EB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B1B8-CA89-3995-EC0E-B2EB06C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54A8-1099-C834-D04D-8DFB689D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3D10F-7F8D-B924-888E-33607143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C80D6-993A-B30C-3776-55DFF1ED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91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D1F-6272-670F-C159-9C78D9D3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796BE-CEA4-06B6-9951-2A44B291B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750B1-D7CE-1DF1-E19A-BB1975D8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6013-4CCB-4604-D6D9-083FBB7F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C29EF-A18C-6611-D705-4DF1B215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8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C3CB-D449-4C0F-3EDD-42408287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A6DC-DA2C-BBED-9070-782326E36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DE959-658C-7E33-AFFD-DD981A2BF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9E3B8-E724-FDA5-92A4-FA4C1634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6E5-146C-9C99-65DA-F697FAEA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7315A-FD5D-2E0E-A10F-E15DF172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9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4E89-9F3E-5714-510F-4697A6D4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1C623-9657-7167-F1DF-BA6F51223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C1680-9CFC-2534-8264-D13A800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9B687-9E1E-16F4-9888-8CF0C2651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959D9-79AF-516C-56F8-06FEC9528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C26F67-277F-C184-B6E7-35C1E59C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ADBC2-A367-0644-1EDC-BC3BE06F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ECFF7-B286-4C67-3181-B7A46038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74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8F52-16A6-CE56-8678-EEC37278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B467D-512F-ADE1-8FDD-8AA566D1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57EA1-AD6A-7E2C-9E7A-19389C1D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DD347-ED52-FD08-B907-AD86634A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48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0641E-CB70-9D62-5D2F-0D09EEA3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BD1E4-5D6E-A100-645E-7DFFAA40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E71DD-58C8-AE12-C098-7E253CCF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20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ABB0-4C95-7A31-4B04-7F3B89AB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C1FD-E9F2-2E67-7227-E7B09D26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5DDF8-E2E2-C6C1-8B38-66B5A7D03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4B0A7-2832-6EC7-0FCE-9DD99F2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80381-CB10-E655-E45B-AA285C83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BD4D5-A7BE-1B86-A943-4F012F00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9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A56A-647A-1513-443F-7B64E71A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DC9AD-7D93-50B6-D8DD-C4BAFC001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FC3F2-74E4-4C50-3B12-03CC8B4AE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EA065-9445-1BD2-A694-3CA8FEEC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A6E0-3B91-6D14-4A95-C3BFCD20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23D29-08A3-E1A6-D3A2-30CC87BB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0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1AE02A-F71B-806E-77A5-04D0F442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53D9A-6FA0-C51A-4860-7622A2604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39FF0-860B-9DD5-1124-B35AB3164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C7DA5-C852-BF54-BB86-4C165D58F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21B4A-2762-2FD1-0F0C-612D9302E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sv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6.svg"/><Relationship Id="rId7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9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diagramDrawing" Target="../diagrams/drawing1.xml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4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3.png"/><Relationship Id="rId9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10" Type="http://schemas.openxmlformats.org/officeDocument/2006/relationships/image" Target="../media/image15.gif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sv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svg"/><Relationship Id="rId5" Type="http://schemas.openxmlformats.org/officeDocument/2006/relationships/image" Target="../media/image8.svg"/><Relationship Id="rId15" Type="http://schemas.openxmlformats.org/officeDocument/2006/relationships/image" Target="../media/image14.sv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579" y="710865"/>
            <a:ext cx="8973667" cy="8229600"/>
          </a:xfrm>
          <a:custGeom>
            <a:avLst/>
            <a:gdLst/>
            <a:ahLst/>
            <a:cxnLst/>
            <a:rect l="l" t="t" r="r" b="b"/>
            <a:pathLst>
              <a:path w="8973667" h="8229600">
                <a:moveTo>
                  <a:pt x="0" y="0"/>
                </a:moveTo>
                <a:lnTo>
                  <a:pt x="8973666" y="0"/>
                </a:lnTo>
                <a:lnTo>
                  <a:pt x="89736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53409" y="518973"/>
            <a:ext cx="9482016" cy="8229600"/>
          </a:xfrm>
          <a:custGeom>
            <a:avLst/>
            <a:gdLst/>
            <a:ahLst/>
            <a:cxnLst/>
            <a:rect l="l" t="t" r="r" b="b"/>
            <a:pathLst>
              <a:path w="9482016" h="8229600">
                <a:moveTo>
                  <a:pt x="0" y="0"/>
                </a:moveTo>
                <a:lnTo>
                  <a:pt x="9482016" y="0"/>
                </a:lnTo>
                <a:lnTo>
                  <a:pt x="948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85469" y="-532378"/>
            <a:ext cx="10200089" cy="11000096"/>
          </a:xfrm>
          <a:custGeom>
            <a:avLst/>
            <a:gdLst/>
            <a:ahLst/>
            <a:cxnLst/>
            <a:rect l="l" t="t" r="r" b="b"/>
            <a:pathLst>
              <a:path w="10200089" h="11000096">
                <a:moveTo>
                  <a:pt x="0" y="0"/>
                </a:moveTo>
                <a:lnTo>
                  <a:pt x="10200089" y="0"/>
                </a:lnTo>
                <a:lnTo>
                  <a:pt x="10200089" y="11000096"/>
                </a:lnTo>
                <a:lnTo>
                  <a:pt x="0" y="1100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071" y="47363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85276" y="1054992"/>
            <a:ext cx="1398898" cy="640950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9" y="0"/>
                </a:lnTo>
                <a:lnTo>
                  <a:pt x="1398899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0" y="8276347"/>
            <a:ext cx="18627599" cy="2010670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599" y="3452321"/>
                </a:lnTo>
                <a:lnTo>
                  <a:pt x="18627599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653" t="-102106" r="-1073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72315" y="47363"/>
            <a:ext cx="9880811" cy="10420356"/>
          </a:xfrm>
          <a:custGeom>
            <a:avLst/>
            <a:gdLst/>
            <a:ahLst/>
            <a:cxnLst/>
            <a:rect l="l" t="t" r="r" b="b"/>
            <a:pathLst>
              <a:path w="9880811" h="10420356">
                <a:moveTo>
                  <a:pt x="0" y="0"/>
                </a:moveTo>
                <a:lnTo>
                  <a:pt x="9880811" y="0"/>
                </a:lnTo>
                <a:lnTo>
                  <a:pt x="9880811" y="10420355"/>
                </a:lnTo>
                <a:lnTo>
                  <a:pt x="0" y="10420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94065" y="387750"/>
            <a:ext cx="11533897" cy="6484723"/>
          </a:xfrm>
          <a:custGeom>
            <a:avLst/>
            <a:gdLst/>
            <a:ahLst/>
            <a:cxnLst/>
            <a:rect l="l" t="t" r="r" b="b"/>
            <a:pathLst>
              <a:path w="11533897" h="6484723">
                <a:moveTo>
                  <a:pt x="0" y="0"/>
                </a:moveTo>
                <a:lnTo>
                  <a:pt x="11533896" y="0"/>
                </a:lnTo>
                <a:lnTo>
                  <a:pt x="11533896" y="6484723"/>
                </a:lnTo>
                <a:lnTo>
                  <a:pt x="0" y="64847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764117">
            <a:off x="11372049" y="252138"/>
            <a:ext cx="1026840" cy="1000703"/>
          </a:xfrm>
          <a:custGeom>
            <a:avLst/>
            <a:gdLst/>
            <a:ahLst/>
            <a:cxnLst/>
            <a:rect l="l" t="t" r="r" b="b"/>
            <a:pathLst>
              <a:path w="1026840" h="1000703">
                <a:moveTo>
                  <a:pt x="0" y="0"/>
                </a:moveTo>
                <a:lnTo>
                  <a:pt x="1026840" y="0"/>
                </a:lnTo>
                <a:lnTo>
                  <a:pt x="1026840" y="1000703"/>
                </a:lnTo>
                <a:lnTo>
                  <a:pt x="0" y="10007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32701" y="2010653"/>
            <a:ext cx="10022598" cy="4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8933" dirty="0">
                <a:solidFill>
                  <a:srgbClr val="196C56"/>
                </a:solidFill>
                <a:latin typeface="ดองเต่า"/>
              </a:rPr>
              <a:t>Energy Consumptions Prediction For Smart Homes</a:t>
            </a:r>
          </a:p>
          <a:p>
            <a:pPr algn="ctr">
              <a:lnSpc>
                <a:spcPts val="8576"/>
              </a:lnSpc>
            </a:pPr>
            <a:endParaRPr lang="en-US" sz="8933" dirty="0">
              <a:solidFill>
                <a:srgbClr val="196C56"/>
              </a:solidFill>
              <a:latin typeface="ดองเต่า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33065" y="3997139"/>
            <a:ext cx="6135546" cy="6470579"/>
          </a:xfrm>
          <a:custGeom>
            <a:avLst/>
            <a:gdLst/>
            <a:ahLst/>
            <a:cxnLst/>
            <a:rect l="l" t="t" r="r" b="b"/>
            <a:pathLst>
              <a:path w="6135546" h="6470579">
                <a:moveTo>
                  <a:pt x="0" y="0"/>
                </a:moveTo>
                <a:lnTo>
                  <a:pt x="6135546" y="0"/>
                </a:lnTo>
                <a:lnTo>
                  <a:pt x="6135546" y="6470579"/>
                </a:lnTo>
                <a:lnTo>
                  <a:pt x="0" y="6470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896600" y="9155378"/>
            <a:ext cx="4669907" cy="61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4162" dirty="0">
                <a:solidFill>
                  <a:srgbClr val="FFFFFF"/>
                </a:solidFill>
                <a:latin typeface="ดองเต่า"/>
              </a:rPr>
              <a:t>-Aabshaar Shaikh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b="-6565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BE1490A-5589-35AB-4231-F4BF2C57A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0" t="24529" r="21667" b="6297"/>
          <a:stretch/>
        </p:blipFill>
        <p:spPr>
          <a:xfrm>
            <a:off x="4038600" y="210227"/>
            <a:ext cx="12573000" cy="9866545"/>
          </a:xfrm>
          <a:prstGeom prst="rect">
            <a:avLst/>
          </a:prstGeom>
        </p:spPr>
      </p:pic>
      <p:grpSp>
        <p:nvGrpSpPr>
          <p:cNvPr id="10" name="Group 3">
            <a:extLst>
              <a:ext uri="{FF2B5EF4-FFF2-40B4-BE49-F238E27FC236}">
                <a16:creationId xmlns:a16="http://schemas.microsoft.com/office/drawing/2014/main" id="{15796AE1-CFAB-2E80-0401-F050650C4606}"/>
              </a:ext>
            </a:extLst>
          </p:cNvPr>
          <p:cNvGrpSpPr/>
          <p:nvPr/>
        </p:nvGrpSpPr>
        <p:grpSpPr>
          <a:xfrm rot="16200000">
            <a:off x="-2539817" y="4463031"/>
            <a:ext cx="8834855" cy="1813792"/>
            <a:chOff x="0" y="0"/>
            <a:chExt cx="2326875" cy="477706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D7DAF80-A582-61E5-2BEF-BFBEC1BD4E5D}"/>
                </a:ext>
              </a:extLst>
            </p:cNvPr>
            <p:cNvSpPr/>
            <p:nvPr/>
          </p:nvSpPr>
          <p:spPr>
            <a:xfrm>
              <a:off x="0" y="0"/>
              <a:ext cx="2326875" cy="477706"/>
            </a:xfrm>
            <a:custGeom>
              <a:avLst/>
              <a:gdLst/>
              <a:ahLst/>
              <a:cxnLst/>
              <a:rect l="l" t="t" r="r" b="b"/>
              <a:pathLst>
                <a:path w="2326875" h="477706">
                  <a:moveTo>
                    <a:pt x="0" y="0"/>
                  </a:moveTo>
                  <a:lnTo>
                    <a:pt x="2326875" y="0"/>
                  </a:lnTo>
                  <a:lnTo>
                    <a:pt x="2326875" y="477706"/>
                  </a:lnTo>
                  <a:lnTo>
                    <a:pt x="0" y="477706"/>
                  </a:lnTo>
                  <a:close/>
                </a:path>
              </a:pathLst>
            </a:custGeom>
            <a:solidFill>
              <a:srgbClr val="22211E"/>
            </a:solidFill>
            <a:ln w="66675" cap="sq">
              <a:solidFill>
                <a:srgbClr val="F2F4F5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D04D2B7A-94FE-9934-F10F-EC78C99E1388}"/>
                </a:ext>
              </a:extLst>
            </p:cNvPr>
            <p:cNvSpPr txBox="1"/>
            <p:nvPr/>
          </p:nvSpPr>
          <p:spPr>
            <a:xfrm>
              <a:off x="0" y="-123825"/>
              <a:ext cx="2326875" cy="60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026"/>
                </a:lnSpc>
                <a:spcBef>
                  <a:spcPct val="0"/>
                </a:spcBef>
              </a:pPr>
              <a:r>
                <a:rPr lang="en-US" sz="6447" spc="419" dirty="0">
                  <a:solidFill>
                    <a:srgbClr val="FFFFFF"/>
                  </a:solidFill>
                  <a:latin typeface="Alata"/>
                </a:rPr>
                <a:t>Data Screenshot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9057E50-9771-758C-6C9A-0E1EEFED51BA}"/>
              </a:ext>
            </a:extLst>
          </p:cNvPr>
          <p:cNvSpPr/>
          <p:nvPr/>
        </p:nvSpPr>
        <p:spPr>
          <a:xfrm>
            <a:off x="-1525379" y="-141305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b="-6565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15796AE1-CFAB-2E80-0401-F050650C4606}"/>
              </a:ext>
            </a:extLst>
          </p:cNvPr>
          <p:cNvGrpSpPr/>
          <p:nvPr/>
        </p:nvGrpSpPr>
        <p:grpSpPr>
          <a:xfrm rot="16200000">
            <a:off x="-2539817" y="4463031"/>
            <a:ext cx="8834855" cy="1813792"/>
            <a:chOff x="0" y="0"/>
            <a:chExt cx="2326875" cy="477706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D7DAF80-A582-61E5-2BEF-BFBEC1BD4E5D}"/>
                </a:ext>
              </a:extLst>
            </p:cNvPr>
            <p:cNvSpPr/>
            <p:nvPr/>
          </p:nvSpPr>
          <p:spPr>
            <a:xfrm>
              <a:off x="0" y="0"/>
              <a:ext cx="2326875" cy="477706"/>
            </a:xfrm>
            <a:custGeom>
              <a:avLst/>
              <a:gdLst/>
              <a:ahLst/>
              <a:cxnLst/>
              <a:rect l="l" t="t" r="r" b="b"/>
              <a:pathLst>
                <a:path w="2326875" h="477706">
                  <a:moveTo>
                    <a:pt x="0" y="0"/>
                  </a:moveTo>
                  <a:lnTo>
                    <a:pt x="2326875" y="0"/>
                  </a:lnTo>
                  <a:lnTo>
                    <a:pt x="2326875" y="477706"/>
                  </a:lnTo>
                  <a:lnTo>
                    <a:pt x="0" y="477706"/>
                  </a:lnTo>
                  <a:close/>
                </a:path>
              </a:pathLst>
            </a:custGeom>
            <a:solidFill>
              <a:srgbClr val="22211E"/>
            </a:solidFill>
            <a:ln w="66675" cap="sq">
              <a:solidFill>
                <a:srgbClr val="F2F4F5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D04D2B7A-94FE-9934-F10F-EC78C99E1388}"/>
                </a:ext>
              </a:extLst>
            </p:cNvPr>
            <p:cNvSpPr txBox="1"/>
            <p:nvPr/>
          </p:nvSpPr>
          <p:spPr>
            <a:xfrm>
              <a:off x="0" y="-123825"/>
              <a:ext cx="2326875" cy="60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026"/>
                </a:lnSpc>
                <a:spcBef>
                  <a:spcPct val="0"/>
                </a:spcBef>
              </a:pPr>
              <a:r>
                <a:rPr lang="en-US" sz="6447" spc="419" dirty="0">
                  <a:solidFill>
                    <a:srgbClr val="FFFFFF"/>
                  </a:solidFill>
                  <a:latin typeface="Alata"/>
                </a:rPr>
                <a:t>Outliers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958F66-D38D-1F97-EAF0-BC2D1A221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6" t="26296" r="22084" b="5281"/>
          <a:stretch/>
        </p:blipFill>
        <p:spPr>
          <a:xfrm>
            <a:off x="4343400" y="571500"/>
            <a:ext cx="12839464" cy="941267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3145285-4EF0-AAF9-3C0A-496AF4A8952D}"/>
              </a:ext>
            </a:extLst>
          </p:cNvPr>
          <p:cNvSpPr/>
          <p:nvPr/>
        </p:nvSpPr>
        <p:spPr>
          <a:xfrm rot="20983276">
            <a:off x="103613" y="202359"/>
            <a:ext cx="2168081" cy="1045763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525F6-A8F3-4622-A9E5-910A5CCAFD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350"/>
          <a:stretch/>
        </p:blipFill>
        <p:spPr>
          <a:xfrm>
            <a:off x="10058400" y="8415755"/>
            <a:ext cx="6346371" cy="1147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9810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-30479" y="6909226"/>
            <a:ext cx="18318480" cy="3452321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399" t="-102106" r="-899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5410200" y="-253199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51266" y="0"/>
            <a:ext cx="1398898" cy="640950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9" y="0"/>
                </a:lnTo>
                <a:lnTo>
                  <a:pt x="1398899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5076" y="543214"/>
            <a:ext cx="9934930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196C56"/>
                </a:solidFill>
                <a:latin typeface="ดองเต่า Bold"/>
              </a:rPr>
              <a:t> Data Cleaning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E8285A-4AF6-F5A2-B53A-42D6BF083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307049"/>
            <a:ext cx="11582400" cy="87761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 prst="divot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35EB46-2DFA-264E-A7C9-D976D35A1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10100"/>
            <a:ext cx="5544028" cy="16955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684A06-2FD3-B098-6D08-31C36451C227}"/>
              </a:ext>
            </a:extLst>
          </p:cNvPr>
          <p:cNvSpPr txBox="1"/>
          <p:nvPr/>
        </p:nvSpPr>
        <p:spPr>
          <a:xfrm>
            <a:off x="609600" y="25527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1. Finding the null values</a:t>
            </a:r>
            <a:endParaRPr lang="en-IN" b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2D2F4660-06E4-A5D2-C759-CB7407DC9A38}"/>
              </a:ext>
            </a:extLst>
          </p:cNvPr>
          <p:cNvSpPr/>
          <p:nvPr/>
        </p:nvSpPr>
        <p:spPr>
          <a:xfrm flipV="1">
            <a:off x="-30479" y="6909226"/>
            <a:ext cx="18318480" cy="3452321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399" t="-102106" r="-8990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1448E4-1460-B36A-7792-26A5D54E2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3" y="3394388"/>
            <a:ext cx="8504414" cy="2734822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Freeform 5"/>
          <p:cNvSpPr/>
          <p:nvPr/>
        </p:nvSpPr>
        <p:spPr>
          <a:xfrm>
            <a:off x="5586740" y="238145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51266" y="0"/>
            <a:ext cx="1398898" cy="640950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9" y="0"/>
                </a:lnTo>
                <a:lnTo>
                  <a:pt x="1398899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242" y="483006"/>
            <a:ext cx="9934930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196C56"/>
                </a:solidFill>
                <a:latin typeface="ดองเต่า Bold"/>
              </a:rPr>
              <a:t> 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899A0-78C2-B099-8E5D-888095632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800" y="5371114"/>
            <a:ext cx="5901505" cy="4327048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FE14C-3254-6871-B39E-D99A5B458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483006"/>
            <a:ext cx="5666655" cy="4490691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6F6D93-B40F-1495-39AA-D3B5EF706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846506"/>
            <a:ext cx="10626351" cy="2844036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A8D6AB-2BDC-C91F-273F-73E3C1E15A8D}"/>
              </a:ext>
            </a:extLst>
          </p:cNvPr>
          <p:cNvSpPr txBox="1"/>
          <p:nvPr/>
        </p:nvSpPr>
        <p:spPr>
          <a:xfrm>
            <a:off x="862340" y="1953339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2. Replacing the object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174759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490204" y="515982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7" y="0"/>
                </a:lnTo>
                <a:lnTo>
                  <a:pt x="2797797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3928584" y="235821"/>
            <a:ext cx="1609933" cy="737642"/>
          </a:xfrm>
          <a:custGeom>
            <a:avLst/>
            <a:gdLst/>
            <a:ahLst/>
            <a:cxnLst/>
            <a:rect l="l" t="t" r="r" b="b"/>
            <a:pathLst>
              <a:path w="1609933" h="737642">
                <a:moveTo>
                  <a:pt x="0" y="0"/>
                </a:moveTo>
                <a:lnTo>
                  <a:pt x="1609934" y="0"/>
                </a:lnTo>
                <a:lnTo>
                  <a:pt x="1609934" y="737642"/>
                </a:lnTo>
                <a:lnTo>
                  <a:pt x="0" y="73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flipV="1">
            <a:off x="0" y="8179629"/>
            <a:ext cx="18288000" cy="2105316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399" t="-102106" r="-8990"/>
            </a:stretch>
          </a:blipFill>
        </p:spPr>
      </p:sp>
      <p:sp>
        <p:nvSpPr>
          <p:cNvPr id="10" name="AutoShape 6" descr="A-Z Guide To Linear Regression: Everything You Need To Know">
            <a:extLst>
              <a:ext uri="{FF2B5EF4-FFF2-40B4-BE49-F238E27FC236}">
                <a16:creationId xmlns:a16="http://schemas.microsoft.com/office/drawing/2014/main" id="{CAE5CA03-1976-5663-FEEC-F89800729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2FC03-2625-63E9-1A8D-97AD9261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74" y="1429410"/>
            <a:ext cx="6910251" cy="36278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4104" name="Picture 8" descr="Decision Tree Regression Clearly Explained!">
            <a:extLst>
              <a:ext uri="{FF2B5EF4-FFF2-40B4-BE49-F238E27FC236}">
                <a16:creationId xmlns:a16="http://schemas.microsoft.com/office/drawing/2014/main" id="{728430D6-2B63-7725-7824-0CC6925C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2" y="6203153"/>
            <a:ext cx="6910252" cy="3887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andom Forest Algorithm Clearly Explained!">
            <a:extLst>
              <a:ext uri="{FF2B5EF4-FFF2-40B4-BE49-F238E27FC236}">
                <a16:creationId xmlns:a16="http://schemas.microsoft.com/office/drawing/2014/main" id="{19528F1F-D211-F506-87CC-922E3855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864" y="1390698"/>
            <a:ext cx="6910251" cy="36278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A37D014B-BCB8-358D-7203-235AC8913F56}"/>
              </a:ext>
            </a:extLst>
          </p:cNvPr>
          <p:cNvGrpSpPr/>
          <p:nvPr/>
        </p:nvGrpSpPr>
        <p:grpSpPr>
          <a:xfrm>
            <a:off x="4111659" y="316789"/>
            <a:ext cx="8534400" cy="728733"/>
            <a:chOff x="0" y="0"/>
            <a:chExt cx="2326875" cy="477706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47C06C22-938D-60C6-4261-373C15A03644}"/>
                </a:ext>
              </a:extLst>
            </p:cNvPr>
            <p:cNvSpPr/>
            <p:nvPr/>
          </p:nvSpPr>
          <p:spPr>
            <a:xfrm>
              <a:off x="0" y="0"/>
              <a:ext cx="2326875" cy="477706"/>
            </a:xfrm>
            <a:custGeom>
              <a:avLst/>
              <a:gdLst/>
              <a:ahLst/>
              <a:cxnLst/>
              <a:rect l="l" t="t" r="r" b="b"/>
              <a:pathLst>
                <a:path w="2326875" h="477706">
                  <a:moveTo>
                    <a:pt x="0" y="0"/>
                  </a:moveTo>
                  <a:lnTo>
                    <a:pt x="2326875" y="0"/>
                  </a:lnTo>
                  <a:lnTo>
                    <a:pt x="2326875" y="477706"/>
                  </a:lnTo>
                  <a:lnTo>
                    <a:pt x="0" y="477706"/>
                  </a:lnTo>
                  <a:close/>
                </a:path>
              </a:pathLst>
            </a:custGeom>
            <a:solidFill>
              <a:srgbClr val="22211E"/>
            </a:solidFill>
            <a:ln w="66675" cap="sq">
              <a:solidFill>
                <a:srgbClr val="F2F4F5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B8D622D1-5A7D-2ADA-E99A-A4E692368ED8}"/>
                </a:ext>
              </a:extLst>
            </p:cNvPr>
            <p:cNvSpPr txBox="1"/>
            <p:nvPr/>
          </p:nvSpPr>
          <p:spPr>
            <a:xfrm>
              <a:off x="0" y="-123825"/>
              <a:ext cx="2326875" cy="60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026"/>
                </a:lnSpc>
                <a:spcBef>
                  <a:spcPct val="0"/>
                </a:spcBef>
              </a:pPr>
              <a:r>
                <a:rPr lang="en-US" sz="6447" spc="419" dirty="0">
                  <a:solidFill>
                    <a:srgbClr val="FFFFFF"/>
                  </a:solidFill>
                  <a:latin typeface="Alata"/>
                </a:rPr>
                <a:t>Models Used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49F6141-CBFF-30CD-9312-66FA9FBD66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63"/>
          <a:stretch/>
        </p:blipFill>
        <p:spPr>
          <a:xfrm>
            <a:off x="10908034" y="6296803"/>
            <a:ext cx="7247110" cy="36734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BCDC5-1922-8A15-C2AF-718C1CBEA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912" y="4305300"/>
            <a:ext cx="5196953" cy="28779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656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b="-6565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968084" y="1383270"/>
            <a:ext cx="14351832" cy="8670898"/>
          </a:xfrm>
          <a:custGeom>
            <a:avLst/>
            <a:gdLst/>
            <a:ahLst/>
            <a:cxnLst/>
            <a:rect l="l" t="t" r="r" b="b"/>
            <a:pathLst>
              <a:path w="14351832" h="8670898">
                <a:moveTo>
                  <a:pt x="0" y="0"/>
                </a:moveTo>
                <a:lnTo>
                  <a:pt x="14351832" y="0"/>
                </a:lnTo>
                <a:lnTo>
                  <a:pt x="14351832" y="8670898"/>
                </a:lnTo>
                <a:lnTo>
                  <a:pt x="0" y="867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999" t="-49601" r="-31475" b="-10979"/>
            </a:stretch>
          </a:blipFill>
          <a:effectLst>
            <a:glow rad="330200">
              <a:schemeClr val="accent6">
                <a:satMod val="175000"/>
                <a:alpha val="40000"/>
              </a:schemeClr>
            </a:glow>
            <a:softEdge rad="12700"/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5719470" y="240452"/>
            <a:ext cx="8802216" cy="78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158" dirty="0">
                <a:solidFill>
                  <a:srgbClr val="FFFFFF"/>
                </a:solidFill>
                <a:latin typeface="ดองเต่า Bold"/>
              </a:rPr>
              <a:t>Result Screenshots</a:t>
            </a:r>
          </a:p>
        </p:txBody>
      </p:sp>
    </p:spTree>
    <p:extLst>
      <p:ext uri="{BB962C8B-B14F-4D97-AF65-F5344CB8AC3E}">
        <p14:creationId xmlns:p14="http://schemas.microsoft.com/office/powerpoint/2010/main" val="1265875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b="-6565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62600" y="453812"/>
            <a:ext cx="8802216" cy="78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158" dirty="0">
                <a:solidFill>
                  <a:srgbClr val="FFFFFF"/>
                </a:solidFill>
                <a:latin typeface="ดองเต่า Bold"/>
              </a:rPr>
              <a:t>Result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04E00-6095-9045-4C50-9E8539371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485900"/>
            <a:ext cx="14554200" cy="82242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186890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b="-3282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202076" y="1848405"/>
            <a:ext cx="10895460" cy="5945359"/>
          </a:xfrm>
          <a:custGeom>
            <a:avLst/>
            <a:gdLst/>
            <a:ahLst/>
            <a:cxnLst/>
            <a:rect l="l" t="t" r="r" b="b"/>
            <a:pathLst>
              <a:path w="10895460" h="5945359">
                <a:moveTo>
                  <a:pt x="0" y="0"/>
                </a:moveTo>
                <a:lnTo>
                  <a:pt x="10895460" y="0"/>
                </a:lnTo>
                <a:lnTo>
                  <a:pt x="10895460" y="5945360"/>
                </a:lnTo>
                <a:lnTo>
                  <a:pt x="0" y="594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28158" t="-44451" r="-21158" b="-9470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1478865" y="5405946"/>
            <a:ext cx="6373749" cy="4496980"/>
          </a:xfrm>
          <a:custGeom>
            <a:avLst/>
            <a:gdLst/>
            <a:ahLst/>
            <a:cxnLst/>
            <a:rect l="l" t="t" r="r" b="b"/>
            <a:pathLst>
              <a:path w="6373749" h="4496980">
                <a:moveTo>
                  <a:pt x="0" y="0"/>
                </a:moveTo>
                <a:lnTo>
                  <a:pt x="6373749" y="0"/>
                </a:lnTo>
                <a:lnTo>
                  <a:pt x="6373749" y="4496980"/>
                </a:lnTo>
                <a:lnTo>
                  <a:pt x="0" y="44969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 l="-2404" r="-2404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5680286" y="530079"/>
            <a:ext cx="8802216" cy="78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158" dirty="0">
                <a:solidFill>
                  <a:srgbClr val="FFFFFF"/>
                </a:solidFill>
                <a:latin typeface="ดองเต่า Bold"/>
              </a:rPr>
              <a:t>Result Screenshots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9238B-39FA-7DEE-BA4F-35BCEAA2794D}"/>
              </a:ext>
            </a:extLst>
          </p:cNvPr>
          <p:cNvSpPr txBox="1"/>
          <p:nvPr/>
        </p:nvSpPr>
        <p:spPr>
          <a:xfrm>
            <a:off x="1981200" y="8351714"/>
            <a:ext cx="6705600" cy="1354217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DT MSE = </a:t>
            </a:r>
            <a:r>
              <a:rPr lang="en-IN" sz="3200" b="1" dirty="0">
                <a:solidFill>
                  <a:schemeClr val="bg1"/>
                </a:solidFill>
              </a:rPr>
              <a:t>2.840927879854139e-06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RF  MSE = </a:t>
            </a:r>
            <a:r>
              <a:rPr lang="en-IN" sz="3200" b="1" dirty="0">
                <a:solidFill>
                  <a:schemeClr val="bg1"/>
                </a:solidFill>
              </a:rPr>
              <a:t>0.011584535157549414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b="-3282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3048000" y="599428"/>
            <a:ext cx="13151987" cy="698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158" dirty="0">
                <a:solidFill>
                  <a:srgbClr val="FFFFFF"/>
                </a:solidFill>
                <a:latin typeface="ดองเต่า Bold"/>
              </a:rPr>
              <a:t>Result Screenshots (Environmental Conditions)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A8C60-BAD3-160D-EA83-3C28B4EF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731" y="1943100"/>
            <a:ext cx="10636900" cy="56403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 prst="softRound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15762-E816-C9C5-93D2-83FBB5221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1321" y="6057900"/>
            <a:ext cx="6491879" cy="3819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 prst="softRound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17005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" y="8191499"/>
            <a:ext cx="18288000" cy="2057399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399" t="-102106" r="-8990"/>
            </a:stretch>
          </a:blipFill>
        </p:spPr>
      </p:sp>
      <p:sp>
        <p:nvSpPr>
          <p:cNvPr id="3" name="Freeform 3"/>
          <p:cNvSpPr/>
          <p:nvPr/>
        </p:nvSpPr>
        <p:spPr>
          <a:xfrm rot="-4764117">
            <a:off x="6185777" y="506992"/>
            <a:ext cx="1026840" cy="1000703"/>
          </a:xfrm>
          <a:custGeom>
            <a:avLst/>
            <a:gdLst/>
            <a:ahLst/>
            <a:cxnLst/>
            <a:rect l="l" t="t" r="r" b="b"/>
            <a:pathLst>
              <a:path w="1026840" h="1000703">
                <a:moveTo>
                  <a:pt x="0" y="0"/>
                </a:moveTo>
                <a:lnTo>
                  <a:pt x="1026841" y="0"/>
                </a:lnTo>
                <a:lnTo>
                  <a:pt x="1026841" y="1000703"/>
                </a:lnTo>
                <a:lnTo>
                  <a:pt x="0" y="1000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5163800" y="1223254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7" y="0"/>
                </a:lnTo>
                <a:lnTo>
                  <a:pt x="2797797" y="1281899"/>
                </a:lnTo>
                <a:lnTo>
                  <a:pt x="0" y="1281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3987588" y="2605478"/>
            <a:ext cx="1609933" cy="737642"/>
          </a:xfrm>
          <a:custGeom>
            <a:avLst/>
            <a:gdLst/>
            <a:ahLst/>
            <a:cxnLst/>
            <a:rect l="l" t="t" r="r" b="b"/>
            <a:pathLst>
              <a:path w="1609933" h="737642">
                <a:moveTo>
                  <a:pt x="0" y="0"/>
                </a:moveTo>
                <a:lnTo>
                  <a:pt x="1609933" y="0"/>
                </a:lnTo>
                <a:lnTo>
                  <a:pt x="1609933" y="737642"/>
                </a:lnTo>
                <a:lnTo>
                  <a:pt x="0" y="73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609600" y="728789"/>
            <a:ext cx="1054779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196C56"/>
                </a:solidFill>
                <a:latin typeface="ดองเต่า Bold"/>
              </a:rPr>
              <a:t>FUTURE SCOPE</a:t>
            </a:r>
          </a:p>
        </p:txBody>
      </p:sp>
      <p:sp>
        <p:nvSpPr>
          <p:cNvPr id="9" name="Freeform 6"/>
          <p:cNvSpPr/>
          <p:nvPr/>
        </p:nvSpPr>
        <p:spPr>
          <a:xfrm>
            <a:off x="10134600" y="1333500"/>
            <a:ext cx="8153400" cy="89535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1E85E9-8935-45CF-85CA-A0C1E9CF1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628992"/>
              </p:ext>
            </p:extLst>
          </p:nvPr>
        </p:nvGraphicFramePr>
        <p:xfrm>
          <a:off x="-990600" y="1922160"/>
          <a:ext cx="11702605" cy="7809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" y="8139951"/>
            <a:ext cx="18288000" cy="2170060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399" t="-102106" r="-89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4521" y="838170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9400" y="304962"/>
            <a:ext cx="1398898" cy="640950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8" y="0"/>
                </a:lnTo>
                <a:lnTo>
                  <a:pt x="1398898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81200" y="2102938"/>
            <a:ext cx="11726271" cy="623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"/>
              </a:rPr>
              <a:t>Introduction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Importance of Energy Efficiency in Smart Homes/Buildings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Business Insights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Challenges Faced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Data Screenshot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Data Cleaning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Results Screenshot</a:t>
            </a:r>
          </a:p>
          <a:p>
            <a:pPr marL="1171574" lvl="1" indent="-685800">
              <a:buFont typeface="Wingdings" panose="05000000000000000000" pitchFamily="2" charset="2"/>
              <a:buChar char="Ø"/>
            </a:pPr>
            <a:r>
              <a:rPr lang="en-US" sz="4499" dirty="0">
                <a:solidFill>
                  <a:srgbClr val="152116"/>
                </a:solidFill>
                <a:latin typeface="Halley Bold"/>
              </a:rPr>
              <a:t>Future Scope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E14A0E-1FC2-52A3-F2DB-8A3C23090DBC}"/>
              </a:ext>
            </a:extLst>
          </p:cNvPr>
          <p:cNvGrpSpPr/>
          <p:nvPr/>
        </p:nvGrpSpPr>
        <p:grpSpPr>
          <a:xfrm>
            <a:off x="1371600" y="528079"/>
            <a:ext cx="8251419" cy="1388660"/>
            <a:chOff x="1371600" y="528079"/>
            <a:chExt cx="8251419" cy="1388660"/>
          </a:xfrm>
        </p:grpSpPr>
        <p:sp>
          <p:nvSpPr>
            <p:cNvPr id="3" name="Freeform 3"/>
            <p:cNvSpPr/>
            <p:nvPr/>
          </p:nvSpPr>
          <p:spPr>
            <a:xfrm rot="-4764117">
              <a:off x="7464224" y="541147"/>
              <a:ext cx="1026840" cy="1000703"/>
            </a:xfrm>
            <a:custGeom>
              <a:avLst/>
              <a:gdLst/>
              <a:ahLst/>
              <a:cxnLst/>
              <a:rect l="l" t="t" r="r" b="b"/>
              <a:pathLst>
                <a:path w="1026840" h="1000703">
                  <a:moveTo>
                    <a:pt x="0" y="0"/>
                  </a:moveTo>
                  <a:lnTo>
                    <a:pt x="1026841" y="0"/>
                  </a:lnTo>
                  <a:lnTo>
                    <a:pt x="1026841" y="1000703"/>
                  </a:lnTo>
                  <a:lnTo>
                    <a:pt x="0" y="100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71600" y="1041499"/>
              <a:ext cx="8251419" cy="875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6500" dirty="0">
                  <a:solidFill>
                    <a:srgbClr val="196C56"/>
                  </a:solidFill>
                  <a:latin typeface="ดองเต่า Bold"/>
                </a:rPr>
                <a:t>Table of Content</a:t>
              </a:r>
            </a:p>
          </p:txBody>
        </p:sp>
      </p:grpSp>
      <p:sp>
        <p:nvSpPr>
          <p:cNvPr id="10" name="Freeform 12">
            <a:extLst>
              <a:ext uri="{FF2B5EF4-FFF2-40B4-BE49-F238E27FC236}">
                <a16:creationId xmlns:a16="http://schemas.microsoft.com/office/drawing/2014/main" id="{F24C1B35-79B3-DB3A-3FA6-EF0F32558FE9}"/>
              </a:ext>
            </a:extLst>
          </p:cNvPr>
          <p:cNvSpPr/>
          <p:nvPr/>
        </p:nvSpPr>
        <p:spPr>
          <a:xfrm>
            <a:off x="-2236985" y="1952741"/>
            <a:ext cx="4473970" cy="8393272"/>
          </a:xfrm>
          <a:custGeom>
            <a:avLst/>
            <a:gdLst/>
            <a:ahLst/>
            <a:cxnLst/>
            <a:rect l="l" t="t" r="r" b="b"/>
            <a:pathLst>
              <a:path w="6135546" h="6470579">
                <a:moveTo>
                  <a:pt x="0" y="0"/>
                </a:moveTo>
                <a:lnTo>
                  <a:pt x="6135546" y="0"/>
                </a:lnTo>
                <a:lnTo>
                  <a:pt x="6135546" y="6470579"/>
                </a:lnTo>
                <a:lnTo>
                  <a:pt x="0" y="6470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056021" y="2034577"/>
            <a:ext cx="390906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484" y="419100"/>
            <a:ext cx="4516397" cy="2069331"/>
          </a:xfrm>
          <a:custGeom>
            <a:avLst/>
            <a:gdLst/>
            <a:ahLst/>
            <a:cxnLst/>
            <a:rect l="l" t="t" r="r" b="b"/>
            <a:pathLst>
              <a:path w="4516397" h="2069331">
                <a:moveTo>
                  <a:pt x="0" y="0"/>
                </a:moveTo>
                <a:lnTo>
                  <a:pt x="4516397" y="0"/>
                </a:lnTo>
                <a:lnTo>
                  <a:pt x="4516397" y="2069331"/>
                </a:lnTo>
                <a:lnTo>
                  <a:pt x="0" y="206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0444" y="2687559"/>
            <a:ext cx="3811637" cy="1824425"/>
          </a:xfrm>
          <a:custGeom>
            <a:avLst/>
            <a:gdLst/>
            <a:ahLst/>
            <a:cxnLst/>
            <a:rect l="l" t="t" r="r" b="b"/>
            <a:pathLst>
              <a:path w="4177598" h="1914100">
                <a:moveTo>
                  <a:pt x="0" y="0"/>
                </a:moveTo>
                <a:lnTo>
                  <a:pt x="4177599" y="0"/>
                </a:lnTo>
                <a:lnTo>
                  <a:pt x="4177599" y="1914100"/>
                </a:lnTo>
                <a:lnTo>
                  <a:pt x="0" y="191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-4764117">
            <a:off x="16532023" y="4998074"/>
            <a:ext cx="1026840" cy="1000703"/>
          </a:xfrm>
          <a:custGeom>
            <a:avLst/>
            <a:gdLst/>
            <a:ahLst/>
            <a:cxnLst/>
            <a:rect l="l" t="t" r="r" b="b"/>
            <a:pathLst>
              <a:path w="1026840" h="1000703">
                <a:moveTo>
                  <a:pt x="0" y="0"/>
                </a:moveTo>
                <a:lnTo>
                  <a:pt x="1026840" y="0"/>
                </a:lnTo>
                <a:lnTo>
                  <a:pt x="1026840" y="1000703"/>
                </a:lnTo>
                <a:lnTo>
                  <a:pt x="0" y="1000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-165717" y="5189930"/>
            <a:ext cx="18619433" cy="5097070"/>
          </a:xfrm>
          <a:custGeom>
            <a:avLst/>
            <a:gdLst/>
            <a:ahLst/>
            <a:cxnLst/>
            <a:rect l="l" t="t" r="r" b="b"/>
            <a:pathLst>
              <a:path w="18619433" h="5097070">
                <a:moveTo>
                  <a:pt x="0" y="0"/>
                </a:moveTo>
                <a:lnTo>
                  <a:pt x="18619433" y="0"/>
                </a:lnTo>
                <a:lnTo>
                  <a:pt x="18619433" y="5097070"/>
                </a:lnTo>
                <a:lnTo>
                  <a:pt x="0" y="5097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0518" y="1520903"/>
            <a:ext cx="8464792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196C56"/>
                </a:solidFill>
                <a:latin typeface="ดองเต่า"/>
              </a:rPr>
              <a:t>“Smart energy use is not just about saving money, it's about saving our future.”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7DD08-12C6-16B0-5338-B28F5503C274}"/>
              </a:ext>
            </a:extLst>
          </p:cNvPr>
          <p:cNvSpPr txBox="1"/>
          <p:nvPr/>
        </p:nvSpPr>
        <p:spPr>
          <a:xfrm>
            <a:off x="7121610" y="2917089"/>
            <a:ext cx="13487400" cy="229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87"/>
              </a:lnSpc>
            </a:pPr>
            <a:r>
              <a:rPr lang="en-US" sz="9600" dirty="0">
                <a:solidFill>
                  <a:srgbClr val="196C56"/>
                </a:solidFill>
                <a:latin typeface="ดองเต่า"/>
              </a:rPr>
              <a:t>Thank You!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D9580760-9D36-FDA2-6157-28C4F712A9C3}"/>
              </a:ext>
            </a:extLst>
          </p:cNvPr>
          <p:cNvSpPr/>
          <p:nvPr/>
        </p:nvSpPr>
        <p:spPr>
          <a:xfrm>
            <a:off x="-2724278" y="1770311"/>
            <a:ext cx="5195449" cy="8649599"/>
          </a:xfrm>
          <a:custGeom>
            <a:avLst/>
            <a:gdLst/>
            <a:ahLst/>
            <a:cxnLst/>
            <a:rect l="l" t="t" r="r" b="b"/>
            <a:pathLst>
              <a:path w="6135546" h="6470579">
                <a:moveTo>
                  <a:pt x="0" y="0"/>
                </a:moveTo>
                <a:lnTo>
                  <a:pt x="6135546" y="0"/>
                </a:lnTo>
                <a:lnTo>
                  <a:pt x="6135546" y="6470579"/>
                </a:lnTo>
                <a:lnTo>
                  <a:pt x="0" y="6470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>
            <a:extLst>
              <a:ext uri="{FF2B5EF4-FFF2-40B4-BE49-F238E27FC236}">
                <a16:creationId xmlns:a16="http://schemas.microsoft.com/office/drawing/2014/main" id="{50A48E4E-4D7C-EE1C-6C0D-11F0E16EFD36}"/>
              </a:ext>
            </a:extLst>
          </p:cNvPr>
          <p:cNvSpPr/>
          <p:nvPr/>
        </p:nvSpPr>
        <p:spPr>
          <a:xfrm>
            <a:off x="14478000" y="1645020"/>
            <a:ext cx="6135546" cy="8649599"/>
          </a:xfrm>
          <a:custGeom>
            <a:avLst/>
            <a:gdLst/>
            <a:ahLst/>
            <a:cxnLst/>
            <a:rect l="l" t="t" r="r" b="b"/>
            <a:pathLst>
              <a:path w="6135546" h="6470579">
                <a:moveTo>
                  <a:pt x="0" y="0"/>
                </a:moveTo>
                <a:lnTo>
                  <a:pt x="6135546" y="0"/>
                </a:lnTo>
                <a:lnTo>
                  <a:pt x="6135546" y="6470579"/>
                </a:lnTo>
                <a:lnTo>
                  <a:pt x="0" y="647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reeform 2"/>
          <p:cNvSpPr/>
          <p:nvPr/>
        </p:nvSpPr>
        <p:spPr>
          <a:xfrm flipV="1">
            <a:off x="0" y="8703739"/>
            <a:ext cx="18627599" cy="1590880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653" t="-102106" r="-107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23127" y="376638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20600" y="316180"/>
            <a:ext cx="1609933" cy="737642"/>
          </a:xfrm>
          <a:custGeom>
            <a:avLst/>
            <a:gdLst/>
            <a:ahLst/>
            <a:cxnLst/>
            <a:rect l="l" t="t" r="r" b="b"/>
            <a:pathLst>
              <a:path w="1609933" h="737642">
                <a:moveTo>
                  <a:pt x="0" y="0"/>
                </a:moveTo>
                <a:lnTo>
                  <a:pt x="1609933" y="0"/>
                </a:lnTo>
                <a:lnTo>
                  <a:pt x="1609933" y="737642"/>
                </a:lnTo>
                <a:lnTo>
                  <a:pt x="0" y="73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367077" y="1583260"/>
            <a:ext cx="9129964" cy="855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52116"/>
                </a:solidFill>
                <a:latin typeface="Halley"/>
              </a:rPr>
              <a:t>In this technological era everything is made to act smart. So is a home. 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52116"/>
              </a:solidFill>
              <a:latin typeface="Halley"/>
            </a:endParaRP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52116"/>
                </a:solidFill>
                <a:latin typeface="Halley"/>
              </a:rPr>
              <a:t>A smart home is a place where all devices are designed to operate intelligently and can be programmed to maximize their benefits.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52116"/>
              </a:solidFill>
              <a:latin typeface="Halley"/>
            </a:endParaRP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52116"/>
                </a:solidFill>
                <a:latin typeface="Halley"/>
              </a:rPr>
              <a:t>Despite these advancements, many buildings still experience inefficient energy use, leading to high costs and environmental impact.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52116"/>
              </a:solidFill>
              <a:latin typeface="Halley"/>
            </a:endParaRP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52116"/>
                </a:solidFill>
                <a:latin typeface="Halley"/>
              </a:rPr>
              <a:t>This project aims to predict energy usage and provide insights to optimize energy consumption and to help homeowners &amp; building managers, to make informed decisions, reduce energy costs, and to promote sustainability.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52116"/>
              </a:solidFill>
              <a:latin typeface="Halley"/>
            </a:endParaRP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52116"/>
              </a:solidFill>
              <a:latin typeface="Halley"/>
            </a:endParaRP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52116"/>
              </a:solidFill>
              <a:latin typeface="Halley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97041" y="2263252"/>
            <a:ext cx="8790959" cy="8023748"/>
          </a:xfrm>
          <a:custGeom>
            <a:avLst/>
            <a:gdLst/>
            <a:ahLst/>
            <a:cxnLst/>
            <a:rect l="l" t="t" r="r" b="b"/>
            <a:pathLst>
              <a:path w="8790959" h="8023748">
                <a:moveTo>
                  <a:pt x="0" y="0"/>
                </a:moveTo>
                <a:lnTo>
                  <a:pt x="8790959" y="0"/>
                </a:lnTo>
                <a:lnTo>
                  <a:pt x="8790959" y="8023748"/>
                </a:lnTo>
                <a:lnTo>
                  <a:pt x="0" y="80237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C3E3AB-62FC-E6F6-6380-D59F2C7C0B09}"/>
              </a:ext>
            </a:extLst>
          </p:cNvPr>
          <p:cNvGrpSpPr/>
          <p:nvPr/>
        </p:nvGrpSpPr>
        <p:grpSpPr>
          <a:xfrm>
            <a:off x="367077" y="83266"/>
            <a:ext cx="6441519" cy="1380439"/>
            <a:chOff x="367077" y="83266"/>
            <a:chExt cx="6441519" cy="1380439"/>
          </a:xfrm>
        </p:grpSpPr>
        <p:sp>
          <p:nvSpPr>
            <p:cNvPr id="5" name="Freeform 5"/>
            <p:cNvSpPr/>
            <p:nvPr/>
          </p:nvSpPr>
          <p:spPr>
            <a:xfrm rot="-4764117">
              <a:off x="5794825" y="96334"/>
              <a:ext cx="1026840" cy="1000703"/>
            </a:xfrm>
            <a:custGeom>
              <a:avLst/>
              <a:gdLst/>
              <a:ahLst/>
              <a:cxnLst/>
              <a:rect l="l" t="t" r="r" b="b"/>
              <a:pathLst>
                <a:path w="1026840" h="1000703">
                  <a:moveTo>
                    <a:pt x="0" y="0"/>
                  </a:moveTo>
                  <a:lnTo>
                    <a:pt x="1026840" y="0"/>
                  </a:lnTo>
                  <a:lnTo>
                    <a:pt x="1026840" y="1000703"/>
                  </a:lnTo>
                  <a:lnTo>
                    <a:pt x="0" y="100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8"/>
            <p:cNvSpPr txBox="1"/>
            <p:nvPr/>
          </p:nvSpPr>
          <p:spPr>
            <a:xfrm>
              <a:off x="367077" y="283398"/>
              <a:ext cx="5391797" cy="118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0"/>
                </a:lnSpc>
              </a:pPr>
              <a:r>
                <a:rPr lang="en-US" sz="6500" dirty="0">
                  <a:solidFill>
                    <a:srgbClr val="196C56"/>
                  </a:solidFill>
                  <a:latin typeface="ดองเต่า Bold"/>
                </a:rPr>
                <a:t>Introduction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68CB85ED-14D2-78CC-9302-2084CF2E6950}"/>
              </a:ext>
            </a:extLst>
          </p:cNvPr>
          <p:cNvSpPr/>
          <p:nvPr/>
        </p:nvSpPr>
        <p:spPr>
          <a:xfrm>
            <a:off x="14901400" y="1592146"/>
            <a:ext cx="6135546" cy="8649599"/>
          </a:xfrm>
          <a:custGeom>
            <a:avLst/>
            <a:gdLst/>
            <a:ahLst/>
            <a:cxnLst/>
            <a:rect l="l" t="t" r="r" b="b"/>
            <a:pathLst>
              <a:path w="6135546" h="6470579">
                <a:moveTo>
                  <a:pt x="0" y="0"/>
                </a:moveTo>
                <a:lnTo>
                  <a:pt x="6135546" y="0"/>
                </a:lnTo>
                <a:lnTo>
                  <a:pt x="6135546" y="6470579"/>
                </a:lnTo>
                <a:lnTo>
                  <a:pt x="0" y="647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reeform 2"/>
          <p:cNvSpPr/>
          <p:nvPr/>
        </p:nvSpPr>
        <p:spPr>
          <a:xfrm flipV="1">
            <a:off x="1" y="7716345"/>
            <a:ext cx="18288000" cy="2551060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399" t="-102106" r="-89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38240" y="1025236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35370" y="479942"/>
            <a:ext cx="1398898" cy="640950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8" y="0"/>
                </a:lnTo>
                <a:lnTo>
                  <a:pt x="1398898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37138" y="537498"/>
            <a:ext cx="5075763" cy="8682702"/>
          </a:xfrm>
          <a:custGeom>
            <a:avLst/>
            <a:gdLst/>
            <a:ahLst/>
            <a:cxnLst/>
            <a:rect l="l" t="t" r="r" b="b"/>
            <a:pathLst>
              <a:path w="5075763" h="8682702">
                <a:moveTo>
                  <a:pt x="0" y="0"/>
                </a:moveTo>
                <a:lnTo>
                  <a:pt x="5075763" y="0"/>
                </a:lnTo>
                <a:lnTo>
                  <a:pt x="5075763" y="8682702"/>
                </a:lnTo>
                <a:lnTo>
                  <a:pt x="0" y="8682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" y="1866900"/>
            <a:ext cx="13602470" cy="7391400"/>
          </a:xfrm>
          <a:custGeom>
            <a:avLst/>
            <a:gdLst/>
            <a:ahLst/>
            <a:cxnLst/>
            <a:rect l="l" t="t" r="r" b="b"/>
            <a:pathLst>
              <a:path w="13673827" h="7462489">
                <a:moveTo>
                  <a:pt x="0" y="0"/>
                </a:moveTo>
                <a:lnTo>
                  <a:pt x="13673827" y="0"/>
                </a:lnTo>
                <a:lnTo>
                  <a:pt x="13673827" y="7462489"/>
                </a:lnTo>
                <a:lnTo>
                  <a:pt x="0" y="7462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658164" y="781595"/>
            <a:ext cx="9934930" cy="212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dirty="0">
                <a:solidFill>
                  <a:srgbClr val="196C56"/>
                </a:solidFill>
                <a:latin typeface="ดองเต่า Bold"/>
              </a:rPr>
              <a:t>Importance of Energy Efficiency in Smart Homes/Buildings</a:t>
            </a:r>
          </a:p>
          <a:p>
            <a:pPr algn="l">
              <a:lnSpc>
                <a:spcPts val="4500"/>
              </a:lnSpc>
            </a:pPr>
            <a:endParaRPr lang="en-US" sz="5600" dirty="0">
              <a:solidFill>
                <a:srgbClr val="196C56"/>
              </a:solidFill>
              <a:latin typeface="ดองเต่า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93943" y="653056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7" y="0"/>
                </a:lnTo>
                <a:lnTo>
                  <a:pt x="2797797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3928584" y="235821"/>
            <a:ext cx="1609933" cy="737642"/>
          </a:xfrm>
          <a:custGeom>
            <a:avLst/>
            <a:gdLst/>
            <a:ahLst/>
            <a:cxnLst/>
            <a:rect l="l" t="t" r="r" b="b"/>
            <a:pathLst>
              <a:path w="1609933" h="737642">
                <a:moveTo>
                  <a:pt x="0" y="0"/>
                </a:moveTo>
                <a:lnTo>
                  <a:pt x="1609934" y="0"/>
                </a:lnTo>
                <a:lnTo>
                  <a:pt x="1609934" y="737642"/>
                </a:lnTo>
                <a:lnTo>
                  <a:pt x="0" y="73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flipV="1">
            <a:off x="0" y="6832625"/>
            <a:ext cx="18288000" cy="3452321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399" t="-102106" r="-89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2226" y="374766"/>
            <a:ext cx="5886909" cy="9997398"/>
          </a:xfrm>
          <a:custGeom>
            <a:avLst/>
            <a:gdLst/>
            <a:ahLst/>
            <a:cxnLst/>
            <a:rect l="l" t="t" r="r" b="b"/>
            <a:pathLst>
              <a:path w="3750419" h="5044365">
                <a:moveTo>
                  <a:pt x="0" y="0"/>
                </a:moveTo>
                <a:lnTo>
                  <a:pt x="3750419" y="0"/>
                </a:lnTo>
                <a:lnTo>
                  <a:pt x="3750419" y="5044365"/>
                </a:lnTo>
                <a:lnTo>
                  <a:pt x="0" y="504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21" r="-5621"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BCEFBA-F8F5-5204-ECF3-EA9682AC66DE}"/>
              </a:ext>
            </a:extLst>
          </p:cNvPr>
          <p:cNvGrpSpPr/>
          <p:nvPr/>
        </p:nvGrpSpPr>
        <p:grpSpPr>
          <a:xfrm>
            <a:off x="6175991" y="778888"/>
            <a:ext cx="8487474" cy="1130198"/>
            <a:chOff x="6175991" y="778888"/>
            <a:chExt cx="8487474" cy="1130198"/>
          </a:xfrm>
        </p:grpSpPr>
        <p:sp>
          <p:nvSpPr>
            <p:cNvPr id="2" name="Freeform 2"/>
            <p:cNvSpPr/>
            <p:nvPr/>
          </p:nvSpPr>
          <p:spPr>
            <a:xfrm rot="-4764117">
              <a:off x="11021679" y="791956"/>
              <a:ext cx="1026840" cy="1000703"/>
            </a:xfrm>
            <a:custGeom>
              <a:avLst/>
              <a:gdLst/>
              <a:ahLst/>
              <a:cxnLst/>
              <a:rect l="l" t="t" r="r" b="b"/>
              <a:pathLst>
                <a:path w="1026840" h="1000703">
                  <a:moveTo>
                    <a:pt x="0" y="0"/>
                  </a:moveTo>
                  <a:lnTo>
                    <a:pt x="1026840" y="0"/>
                  </a:lnTo>
                  <a:lnTo>
                    <a:pt x="1026840" y="1000703"/>
                  </a:lnTo>
                  <a:lnTo>
                    <a:pt x="0" y="100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175991" y="915311"/>
              <a:ext cx="8487474" cy="993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6500" dirty="0">
                  <a:solidFill>
                    <a:srgbClr val="196C56"/>
                  </a:solidFill>
                  <a:latin typeface="ดองเต่า Bold"/>
                </a:rPr>
                <a:t>Methodology</a:t>
              </a:r>
            </a:p>
          </p:txBody>
        </p:sp>
      </p:grpSp>
      <p:pic>
        <p:nvPicPr>
          <p:cNvPr id="2050" name="Picture 2" descr="Do projects on data science and machine learning using python by  Manoviswanathan | Fiverr">
            <a:extLst>
              <a:ext uri="{FF2B5EF4-FFF2-40B4-BE49-F238E27FC236}">
                <a16:creationId xmlns:a16="http://schemas.microsoft.com/office/drawing/2014/main" id="{7FA69953-1DE4-9470-7FEF-90038FF9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669" y="2839516"/>
            <a:ext cx="12140837" cy="6123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V="1">
            <a:off x="0" y="8336574"/>
            <a:ext cx="18288000" cy="1948371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399" t="-102106" r="-8990"/>
            </a:stretch>
          </a:blipFill>
        </p:spPr>
      </p:sp>
      <p:sp>
        <p:nvSpPr>
          <p:cNvPr id="9" name="Freeform 5"/>
          <p:cNvSpPr/>
          <p:nvPr/>
        </p:nvSpPr>
        <p:spPr>
          <a:xfrm>
            <a:off x="-15240" y="1552959"/>
            <a:ext cx="8969591" cy="8717249"/>
          </a:xfrm>
          <a:custGeom>
            <a:avLst/>
            <a:gdLst/>
            <a:ahLst/>
            <a:cxnLst/>
            <a:rect l="l" t="t" r="r" b="b"/>
            <a:pathLst>
              <a:path w="8969591" h="8717249">
                <a:moveTo>
                  <a:pt x="0" y="0"/>
                </a:moveTo>
                <a:lnTo>
                  <a:pt x="8969592" y="0"/>
                </a:lnTo>
                <a:lnTo>
                  <a:pt x="8969592" y="8717249"/>
                </a:lnTo>
                <a:lnTo>
                  <a:pt x="0" y="871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2" r="-296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7"/>
          <p:cNvSpPr txBox="1"/>
          <p:nvPr/>
        </p:nvSpPr>
        <p:spPr>
          <a:xfrm>
            <a:off x="8429270" y="767627"/>
            <a:ext cx="9934930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196C56"/>
                </a:solidFill>
                <a:latin typeface="ดองเต่า Bold"/>
              </a:rPr>
              <a:t>BUSINESS INSIGHTS</a:t>
            </a:r>
          </a:p>
        </p:txBody>
      </p:sp>
      <p:sp>
        <p:nvSpPr>
          <p:cNvPr id="11" name="Freeform 3"/>
          <p:cNvSpPr/>
          <p:nvPr/>
        </p:nvSpPr>
        <p:spPr>
          <a:xfrm>
            <a:off x="15566404" y="126678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899"/>
                </a:lnTo>
                <a:lnTo>
                  <a:pt x="0" y="1281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4"/>
          <p:cNvSpPr/>
          <p:nvPr/>
        </p:nvSpPr>
        <p:spPr>
          <a:xfrm>
            <a:off x="16593894" y="1668981"/>
            <a:ext cx="1609933" cy="737642"/>
          </a:xfrm>
          <a:custGeom>
            <a:avLst/>
            <a:gdLst/>
            <a:ahLst/>
            <a:cxnLst/>
            <a:rect l="l" t="t" r="r" b="b"/>
            <a:pathLst>
              <a:path w="1609933" h="737642">
                <a:moveTo>
                  <a:pt x="0" y="0"/>
                </a:moveTo>
                <a:lnTo>
                  <a:pt x="1609934" y="0"/>
                </a:lnTo>
                <a:lnTo>
                  <a:pt x="1609934" y="737642"/>
                </a:lnTo>
                <a:lnTo>
                  <a:pt x="0" y="73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72C48-E388-816D-60FC-0DF9D5D03E4A}"/>
              </a:ext>
            </a:extLst>
          </p:cNvPr>
          <p:cNvSpPr txBox="1"/>
          <p:nvPr/>
        </p:nvSpPr>
        <p:spPr>
          <a:xfrm>
            <a:off x="9212944" y="2049526"/>
            <a:ext cx="9187542" cy="878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rgbClr val="152116"/>
                </a:solidFill>
                <a:latin typeface="Halley"/>
              </a:rPr>
              <a:t>Energy Efficiency Optimization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rgbClr val="152116"/>
                </a:solidFill>
                <a:latin typeface="Halley"/>
              </a:rPr>
              <a:t>Resource Allocation &amp; Cost Reduction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rgbClr val="152116"/>
                </a:solidFill>
                <a:latin typeface="Halley"/>
              </a:rPr>
              <a:t>User </a:t>
            </a:r>
            <a:r>
              <a:rPr lang="en-US" sz="4500" dirty="0" err="1">
                <a:solidFill>
                  <a:srgbClr val="152116"/>
                </a:solidFill>
                <a:latin typeface="Halley"/>
              </a:rPr>
              <a:t>Behaviour</a:t>
            </a:r>
            <a:r>
              <a:rPr lang="en-US" sz="4500" dirty="0">
                <a:solidFill>
                  <a:srgbClr val="152116"/>
                </a:solidFill>
                <a:latin typeface="Halley"/>
              </a:rPr>
              <a:t> Analysis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rgbClr val="152116"/>
                </a:solidFill>
                <a:latin typeface="Halley"/>
              </a:rPr>
              <a:t>Sustainability Goals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rgbClr val="152116"/>
                </a:solidFill>
                <a:latin typeface="Halley"/>
              </a:rPr>
              <a:t>Customer Satisfaction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52116"/>
              </a:solidFill>
              <a:latin typeface="Halley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52116"/>
              </a:solidFill>
              <a:latin typeface="Halley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52116"/>
              </a:solidFill>
              <a:latin typeface="Halley"/>
            </a:endParaRP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95445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557" y="-571500"/>
            <a:ext cx="17668544" cy="9933817"/>
          </a:xfrm>
          <a:custGeom>
            <a:avLst/>
            <a:gdLst/>
            <a:ahLst/>
            <a:cxnLst/>
            <a:rect l="l" t="t" r="r" b="b"/>
            <a:pathLst>
              <a:path w="17668544" h="9933817">
                <a:moveTo>
                  <a:pt x="0" y="0"/>
                </a:moveTo>
                <a:lnTo>
                  <a:pt x="17668544" y="0"/>
                </a:lnTo>
                <a:lnTo>
                  <a:pt x="17668544" y="9933817"/>
                </a:lnTo>
                <a:lnTo>
                  <a:pt x="0" y="9933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V="1">
            <a:off x="-63120" y="7898306"/>
            <a:ext cx="18414239" cy="2388694"/>
          </a:xfrm>
          <a:custGeom>
            <a:avLst/>
            <a:gdLst/>
            <a:ahLst/>
            <a:cxnLst/>
            <a:rect l="l" t="t" r="r" b="b"/>
            <a:pathLst>
              <a:path w="18627599" h="3452321">
                <a:moveTo>
                  <a:pt x="0" y="3452321"/>
                </a:moveTo>
                <a:lnTo>
                  <a:pt x="18627600" y="3452321"/>
                </a:lnTo>
                <a:lnTo>
                  <a:pt x="18627600" y="0"/>
                </a:lnTo>
                <a:lnTo>
                  <a:pt x="0" y="0"/>
                </a:lnTo>
                <a:lnTo>
                  <a:pt x="0" y="34523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399" t="-102106" r="-899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457200" y="-60116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13CBD05-154A-7F74-AC18-06AF05F7A7A5}"/>
              </a:ext>
            </a:extLst>
          </p:cNvPr>
          <p:cNvSpPr/>
          <p:nvPr/>
        </p:nvSpPr>
        <p:spPr>
          <a:xfrm>
            <a:off x="-2615216" y="1795513"/>
            <a:ext cx="6135546" cy="8649599"/>
          </a:xfrm>
          <a:custGeom>
            <a:avLst/>
            <a:gdLst/>
            <a:ahLst/>
            <a:cxnLst/>
            <a:rect l="l" t="t" r="r" b="b"/>
            <a:pathLst>
              <a:path w="6135546" h="6470579">
                <a:moveTo>
                  <a:pt x="0" y="0"/>
                </a:moveTo>
                <a:lnTo>
                  <a:pt x="6135546" y="0"/>
                </a:lnTo>
                <a:lnTo>
                  <a:pt x="6135546" y="6470579"/>
                </a:lnTo>
                <a:lnTo>
                  <a:pt x="0" y="6470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6722203" y="708225"/>
            <a:ext cx="1398898" cy="640950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9" y="0"/>
                </a:lnTo>
                <a:lnTo>
                  <a:pt x="1398899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93760" y="1221783"/>
            <a:ext cx="8626458" cy="9192156"/>
          </a:xfrm>
          <a:custGeom>
            <a:avLst/>
            <a:gdLst/>
            <a:ahLst/>
            <a:cxnLst/>
            <a:rect l="l" t="t" r="r" b="b"/>
            <a:pathLst>
              <a:path w="10212042" h="7798286">
                <a:moveTo>
                  <a:pt x="0" y="0"/>
                </a:moveTo>
                <a:lnTo>
                  <a:pt x="10212041" y="0"/>
                </a:lnTo>
                <a:lnTo>
                  <a:pt x="10212041" y="7798287"/>
                </a:lnTo>
                <a:lnTo>
                  <a:pt x="0" y="77982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8763000" y="6438900"/>
            <a:ext cx="5365262" cy="4006212"/>
          </a:xfrm>
          <a:custGeom>
            <a:avLst/>
            <a:gdLst/>
            <a:ahLst/>
            <a:cxnLst/>
            <a:rect l="l" t="t" r="r" b="b"/>
            <a:pathLst>
              <a:path w="4752594" h="4114800">
                <a:moveTo>
                  <a:pt x="0" y="0"/>
                </a:moveTo>
                <a:lnTo>
                  <a:pt x="4752594" y="0"/>
                </a:lnTo>
                <a:lnTo>
                  <a:pt x="4752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3520330" y="2210430"/>
            <a:ext cx="10135312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71574" lvl="1" indent="-685800" algn="l">
              <a:lnSpc>
                <a:spcPts val="521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152116"/>
                </a:solidFill>
                <a:latin typeface="Halley"/>
              </a:rPr>
              <a:t>Dataset was too big and laptop was not able to load it. So needed to take a little less data</a:t>
            </a:r>
          </a:p>
          <a:p>
            <a:pPr marL="685800" indent="-685800" algn="l">
              <a:lnSpc>
                <a:spcPts val="5219"/>
              </a:lnSpc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152116"/>
              </a:solidFill>
              <a:latin typeface="Halley"/>
            </a:endParaRPr>
          </a:p>
          <a:p>
            <a:pPr marL="1171574" lvl="1" indent="-685800" algn="l">
              <a:lnSpc>
                <a:spcPts val="521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152116"/>
                </a:solidFill>
                <a:latin typeface="Halley"/>
              </a:rPr>
              <a:t>Tuning of Hyper Parameter took a lot of time.</a:t>
            </a:r>
          </a:p>
          <a:p>
            <a:pPr marL="485774" lvl="1" algn="l">
              <a:lnSpc>
                <a:spcPts val="5219"/>
              </a:lnSpc>
            </a:pPr>
            <a:endParaRPr lang="en-US" sz="3600" dirty="0">
              <a:solidFill>
                <a:srgbClr val="152116"/>
              </a:solidFill>
              <a:latin typeface="Halley"/>
            </a:endParaRPr>
          </a:p>
          <a:p>
            <a:pPr marL="1171574" lvl="1" indent="-685800" algn="l">
              <a:lnSpc>
                <a:spcPts val="521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152116"/>
                </a:solidFill>
                <a:latin typeface="Halley"/>
              </a:rPr>
              <a:t>Deployment was a challenging part</a:t>
            </a:r>
          </a:p>
          <a:p>
            <a:pPr algn="l">
              <a:lnSpc>
                <a:spcPts val="5219"/>
              </a:lnSpc>
            </a:pPr>
            <a:endParaRPr lang="en-US" sz="4499" dirty="0">
              <a:solidFill>
                <a:srgbClr val="152116"/>
              </a:solidFill>
              <a:latin typeface="Halley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B46E15-7F70-3BA9-BDD4-8A9F37C09C17}"/>
              </a:ext>
            </a:extLst>
          </p:cNvPr>
          <p:cNvGrpSpPr/>
          <p:nvPr/>
        </p:nvGrpSpPr>
        <p:grpSpPr>
          <a:xfrm>
            <a:off x="1856098" y="646261"/>
            <a:ext cx="9934930" cy="1245103"/>
            <a:chOff x="1856098" y="646261"/>
            <a:chExt cx="9934930" cy="1245103"/>
          </a:xfrm>
        </p:grpSpPr>
        <p:sp>
          <p:nvSpPr>
            <p:cNvPr id="4" name="Freeform 4"/>
            <p:cNvSpPr/>
            <p:nvPr/>
          </p:nvSpPr>
          <p:spPr>
            <a:xfrm rot="16835883">
              <a:off x="8394979" y="659329"/>
              <a:ext cx="1026840" cy="1000703"/>
            </a:xfrm>
            <a:custGeom>
              <a:avLst/>
              <a:gdLst/>
              <a:ahLst/>
              <a:cxnLst/>
              <a:rect l="l" t="t" r="r" b="b"/>
              <a:pathLst>
                <a:path w="1026840" h="1000703">
                  <a:moveTo>
                    <a:pt x="0" y="0"/>
                  </a:moveTo>
                  <a:lnTo>
                    <a:pt x="1026841" y="0"/>
                  </a:lnTo>
                  <a:lnTo>
                    <a:pt x="1026841" y="1000702"/>
                  </a:lnTo>
                  <a:lnTo>
                    <a:pt x="0" y="1000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56098" y="897589"/>
              <a:ext cx="9934930" cy="993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6500" dirty="0">
                  <a:solidFill>
                    <a:srgbClr val="196C56"/>
                  </a:solidFill>
                  <a:latin typeface="ดองเต่า Bold"/>
                </a:rPr>
                <a:t> Challenges Faced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452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77372" y="239487"/>
            <a:ext cx="8834855" cy="1813792"/>
            <a:chOff x="0" y="0"/>
            <a:chExt cx="2326875" cy="477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26875" cy="477706"/>
            </a:xfrm>
            <a:custGeom>
              <a:avLst/>
              <a:gdLst/>
              <a:ahLst/>
              <a:cxnLst/>
              <a:rect l="l" t="t" r="r" b="b"/>
              <a:pathLst>
                <a:path w="2326875" h="477706">
                  <a:moveTo>
                    <a:pt x="0" y="0"/>
                  </a:moveTo>
                  <a:lnTo>
                    <a:pt x="2326875" y="0"/>
                  </a:lnTo>
                  <a:lnTo>
                    <a:pt x="2326875" y="477706"/>
                  </a:lnTo>
                  <a:lnTo>
                    <a:pt x="0" y="477706"/>
                  </a:lnTo>
                  <a:close/>
                </a:path>
              </a:pathLst>
            </a:custGeom>
            <a:solidFill>
              <a:srgbClr val="22211E"/>
            </a:solidFill>
            <a:ln w="66675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326875" cy="60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026"/>
                </a:lnSpc>
                <a:spcBef>
                  <a:spcPct val="0"/>
                </a:spcBef>
              </a:pPr>
              <a:r>
                <a:rPr lang="en-US" sz="6447" spc="419" dirty="0">
                  <a:solidFill>
                    <a:srgbClr val="FFFFFF"/>
                  </a:solidFill>
                  <a:latin typeface="Alata"/>
                </a:rPr>
                <a:t>Gallery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C4AF0F-C140-2990-3BE4-E8FFBE01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296714"/>
            <a:ext cx="5819775" cy="91901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863826-7D3C-779F-5E50-F5ACFAB4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99" y="2779241"/>
            <a:ext cx="11196748" cy="4724400"/>
          </a:xfrm>
          <a:prstGeom prst="rect">
            <a:avLst/>
          </a:prstGeom>
        </p:spPr>
      </p:pic>
      <p:sp>
        <p:nvSpPr>
          <p:cNvPr id="19" name="Freeform 2">
            <a:extLst>
              <a:ext uri="{FF2B5EF4-FFF2-40B4-BE49-F238E27FC236}">
                <a16:creationId xmlns:a16="http://schemas.microsoft.com/office/drawing/2014/main" id="{C345F9C0-3C41-93A3-27AB-62ACB3F9FC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b="-6565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863826-7D3C-779F-5E50-F5ACFAB4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26" y="4000500"/>
            <a:ext cx="11196748" cy="47244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B511E987-4624-8058-12A2-31B523B01716}"/>
              </a:ext>
            </a:extLst>
          </p:cNvPr>
          <p:cNvSpPr/>
          <p:nvPr/>
        </p:nvSpPr>
        <p:spPr>
          <a:xfrm>
            <a:off x="10538644" y="339295"/>
            <a:ext cx="3001913" cy="1614176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9" y="0"/>
                </a:lnTo>
                <a:lnTo>
                  <a:pt x="1398899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C4AF0F-C140-2990-3BE4-E8FFBE01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449114"/>
            <a:ext cx="5819775" cy="919018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grpSp>
        <p:nvGrpSpPr>
          <p:cNvPr id="22" name="Group 3"/>
          <p:cNvGrpSpPr/>
          <p:nvPr/>
        </p:nvGrpSpPr>
        <p:grpSpPr>
          <a:xfrm>
            <a:off x="667378" y="615045"/>
            <a:ext cx="8834855" cy="1813792"/>
            <a:chOff x="0" y="0"/>
            <a:chExt cx="2326875" cy="477706"/>
          </a:xfrm>
        </p:grpSpPr>
        <p:sp>
          <p:nvSpPr>
            <p:cNvPr id="23" name="Freeform 4"/>
            <p:cNvSpPr/>
            <p:nvPr/>
          </p:nvSpPr>
          <p:spPr>
            <a:xfrm>
              <a:off x="0" y="0"/>
              <a:ext cx="2326875" cy="477706"/>
            </a:xfrm>
            <a:custGeom>
              <a:avLst/>
              <a:gdLst/>
              <a:ahLst/>
              <a:cxnLst/>
              <a:rect l="l" t="t" r="r" b="b"/>
              <a:pathLst>
                <a:path w="2326875" h="477706">
                  <a:moveTo>
                    <a:pt x="0" y="0"/>
                  </a:moveTo>
                  <a:lnTo>
                    <a:pt x="2326875" y="0"/>
                  </a:lnTo>
                  <a:lnTo>
                    <a:pt x="2326875" y="477706"/>
                  </a:lnTo>
                  <a:lnTo>
                    <a:pt x="0" y="477706"/>
                  </a:lnTo>
                  <a:close/>
                </a:path>
              </a:pathLst>
            </a:custGeom>
            <a:solidFill>
              <a:srgbClr val="22211E"/>
            </a:solidFill>
            <a:ln w="66675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id="24" name="TextBox 5"/>
            <p:cNvSpPr txBox="1"/>
            <p:nvPr/>
          </p:nvSpPr>
          <p:spPr>
            <a:xfrm>
              <a:off x="0" y="-123825"/>
              <a:ext cx="2326875" cy="60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026"/>
                </a:lnSpc>
                <a:spcBef>
                  <a:spcPct val="0"/>
                </a:spcBef>
              </a:pPr>
              <a:r>
                <a:rPr lang="en-US" sz="6447" spc="419" dirty="0">
                  <a:solidFill>
                    <a:srgbClr val="FFFFFF"/>
                  </a:solidFill>
                  <a:latin typeface="Alata"/>
                </a:rPr>
                <a:t>Data Screenshots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b="-6565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9D958E98-5B7F-E656-2D58-E2012139210E}"/>
              </a:ext>
            </a:extLst>
          </p:cNvPr>
          <p:cNvSpPr/>
          <p:nvPr/>
        </p:nvSpPr>
        <p:spPr>
          <a:xfrm>
            <a:off x="7282210" y="-31792"/>
            <a:ext cx="2797796" cy="1281899"/>
          </a:xfrm>
          <a:custGeom>
            <a:avLst/>
            <a:gdLst/>
            <a:ahLst/>
            <a:cxnLst/>
            <a:rect l="l" t="t" r="r" b="b"/>
            <a:pathLst>
              <a:path w="2797796" h="1281899">
                <a:moveTo>
                  <a:pt x="0" y="0"/>
                </a:moveTo>
                <a:lnTo>
                  <a:pt x="2797796" y="0"/>
                </a:lnTo>
                <a:lnTo>
                  <a:pt x="2797796" y="1281900"/>
                </a:lnTo>
                <a:lnTo>
                  <a:pt x="0" y="128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E963165-ECA3-6897-19A7-BB004490B3F5}"/>
              </a:ext>
            </a:extLst>
          </p:cNvPr>
          <p:cNvSpPr/>
          <p:nvPr/>
        </p:nvSpPr>
        <p:spPr>
          <a:xfrm>
            <a:off x="11430000" y="611366"/>
            <a:ext cx="3001913" cy="1614176"/>
          </a:xfrm>
          <a:custGeom>
            <a:avLst/>
            <a:gdLst/>
            <a:ahLst/>
            <a:cxnLst/>
            <a:rect l="l" t="t" r="r" b="b"/>
            <a:pathLst>
              <a:path w="1398898" h="640950">
                <a:moveTo>
                  <a:pt x="0" y="0"/>
                </a:moveTo>
                <a:lnTo>
                  <a:pt x="1398899" y="0"/>
                </a:lnTo>
                <a:lnTo>
                  <a:pt x="1398899" y="640950"/>
                </a:lnTo>
                <a:lnTo>
                  <a:pt x="0" y="64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2B35B7D-80B9-D277-CDA3-191F7A2EFD6F}"/>
              </a:ext>
            </a:extLst>
          </p:cNvPr>
          <p:cNvSpPr txBox="1"/>
          <p:nvPr/>
        </p:nvSpPr>
        <p:spPr>
          <a:xfrm>
            <a:off x="145076" y="543214"/>
            <a:ext cx="9934930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196C56"/>
                </a:solidFill>
                <a:latin typeface="ดองเต่า Bold"/>
              </a:rPr>
              <a:t> </a:t>
            </a: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59CDFBEE-B239-CDD5-53C1-04730D0FEB35}"/>
              </a:ext>
            </a:extLst>
          </p:cNvPr>
          <p:cNvGrpSpPr/>
          <p:nvPr/>
        </p:nvGrpSpPr>
        <p:grpSpPr>
          <a:xfrm>
            <a:off x="495536" y="300486"/>
            <a:ext cx="7712458" cy="1281899"/>
            <a:chOff x="0" y="0"/>
            <a:chExt cx="2326875" cy="477706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3B812BE6-7589-C67D-5C06-7138E3F326C4}"/>
                </a:ext>
              </a:extLst>
            </p:cNvPr>
            <p:cNvSpPr/>
            <p:nvPr/>
          </p:nvSpPr>
          <p:spPr>
            <a:xfrm>
              <a:off x="0" y="0"/>
              <a:ext cx="2326875" cy="477706"/>
            </a:xfrm>
            <a:custGeom>
              <a:avLst/>
              <a:gdLst/>
              <a:ahLst/>
              <a:cxnLst/>
              <a:rect l="l" t="t" r="r" b="b"/>
              <a:pathLst>
                <a:path w="2326875" h="477706">
                  <a:moveTo>
                    <a:pt x="0" y="0"/>
                  </a:moveTo>
                  <a:lnTo>
                    <a:pt x="2326875" y="0"/>
                  </a:lnTo>
                  <a:lnTo>
                    <a:pt x="2326875" y="477706"/>
                  </a:lnTo>
                  <a:lnTo>
                    <a:pt x="0" y="477706"/>
                  </a:lnTo>
                  <a:close/>
                </a:path>
              </a:pathLst>
            </a:custGeom>
            <a:solidFill>
              <a:srgbClr val="22211E"/>
            </a:solidFill>
            <a:ln w="66675" cap="sq">
              <a:solidFill>
                <a:srgbClr val="F2F4F5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CF30AF24-8C84-D710-DD7D-2F52E93616FD}"/>
                </a:ext>
              </a:extLst>
            </p:cNvPr>
            <p:cNvSpPr txBox="1"/>
            <p:nvPr/>
          </p:nvSpPr>
          <p:spPr>
            <a:xfrm>
              <a:off x="0" y="-123825"/>
              <a:ext cx="2326875" cy="60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026"/>
                </a:lnSpc>
                <a:spcBef>
                  <a:spcPct val="0"/>
                </a:spcBef>
              </a:pPr>
              <a:r>
                <a:rPr lang="en-US" sz="6000" spc="419" dirty="0">
                  <a:solidFill>
                    <a:schemeClr val="bg1"/>
                  </a:solidFill>
                  <a:latin typeface="ดองเต่า Bold"/>
                </a:rPr>
                <a:t>Library Used</a:t>
              </a:r>
              <a:endParaRPr lang="en-US" sz="6447" spc="419" dirty="0">
                <a:solidFill>
                  <a:schemeClr val="bg1"/>
                </a:solidFill>
                <a:latin typeface="Alata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F7B4C29-72D3-6AC4-AAAB-BFBC4D0E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924" b="40904"/>
          <a:stretch/>
        </p:blipFill>
        <p:spPr>
          <a:xfrm>
            <a:off x="390500" y="2674589"/>
            <a:ext cx="8620755" cy="54863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softRound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64BCE9-0A16-D33D-92D3-2891B7A57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756" r="16797"/>
          <a:stretch/>
        </p:blipFill>
        <p:spPr>
          <a:xfrm>
            <a:off x="9313240" y="4610100"/>
            <a:ext cx="8662106" cy="52672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63638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3435</TotalTime>
  <Words>276</Words>
  <Application>Microsoft Office PowerPoint</Application>
  <PresentationFormat>Custom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Halley</vt:lpstr>
      <vt:lpstr>Alata</vt:lpstr>
      <vt:lpstr>Wingdings</vt:lpstr>
      <vt:lpstr>ดองเต่า</vt:lpstr>
      <vt:lpstr>Calibri Light</vt:lpstr>
      <vt:lpstr>Halley Bold</vt:lpstr>
      <vt:lpstr>ดองเต่า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Brown Save The Environment Presentation</dc:title>
  <cp:lastModifiedBy>Aabshaar Shaikh</cp:lastModifiedBy>
  <cp:revision>8</cp:revision>
  <dcterms:created xsi:type="dcterms:W3CDTF">2006-08-16T00:00:00Z</dcterms:created>
  <dcterms:modified xsi:type="dcterms:W3CDTF">2024-06-16T06:32:29Z</dcterms:modified>
  <dc:identifier>DAGHorWl7fc</dc:identifier>
</cp:coreProperties>
</file>